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45" autoAdjust="0"/>
    <p:restoredTop sz="94660"/>
  </p:normalViewPr>
  <p:slideViewPr>
    <p:cSldViewPr>
      <p:cViewPr varScale="1">
        <p:scale>
          <a:sx n="86" d="100"/>
          <a:sy n="86" d="100"/>
        </p:scale>
        <p:origin x="-109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6C56B1-EB2E-4999-BAE7-038F76CB3A39}" type="datetimeFigureOut">
              <a:rPr lang="fr-FR" smtClean="0"/>
              <a:t>25/05/2022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08BC16-8178-4B0C-BBB9-8DD5E240DB87}"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م</a:t>
            </a:r>
            <a:endParaRPr lang="fr-FR" dirty="0"/>
          </a:p>
        </p:txBody>
      </p:sp>
      <p:sp>
        <p:nvSpPr>
          <p:cNvPr id="4" name="Espace réservé du numéro de diapositive 3"/>
          <p:cNvSpPr>
            <a:spLocks noGrp="1"/>
          </p:cNvSpPr>
          <p:nvPr>
            <p:ph type="sldNum" sz="quarter" idx="10"/>
          </p:nvPr>
        </p:nvSpPr>
        <p:spPr/>
        <p:txBody>
          <a:bodyPr/>
          <a:lstStyle/>
          <a:p>
            <a:fld id="{D608BC16-8178-4B0C-BBB9-8DD5E240DB87}" type="slidenum">
              <a:rPr lang="fr-FR" smtClean="0"/>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B8B543C4-489A-47FF-BB0B-DECAC4F6CE57}" type="datetimeFigureOut">
              <a:rPr lang="fr-FR" smtClean="0"/>
              <a:t>25/05/2022</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BA350D5E-14E5-41F3-9DBA-8029CE1C3699}"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8B543C4-489A-47FF-BB0B-DECAC4F6CE57}" type="datetimeFigureOut">
              <a:rPr lang="fr-FR" smtClean="0"/>
              <a:t>25/05/2022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A350D5E-14E5-41F3-9DBA-8029CE1C3699}"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8B543C4-489A-47FF-BB0B-DECAC4F6CE57}" type="datetimeFigureOut">
              <a:rPr lang="fr-FR" smtClean="0"/>
              <a:t>25/05/2022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A350D5E-14E5-41F3-9DBA-8029CE1C3699}"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B8B543C4-489A-47FF-BB0B-DECAC4F6CE57}" type="datetimeFigureOut">
              <a:rPr lang="fr-FR" smtClean="0"/>
              <a:t>25/05/2022</a:t>
            </a:fld>
            <a:endParaRPr lang="fr-FR"/>
          </a:p>
        </p:txBody>
      </p:sp>
      <p:sp>
        <p:nvSpPr>
          <p:cNvPr id="19" name="Espace réservé du pied de page 18"/>
          <p:cNvSpPr>
            <a:spLocks noGrp="1"/>
          </p:cNvSpPr>
          <p:nvPr>
            <p:ph type="ftr" sz="quarter" idx="11"/>
          </p:nvPr>
        </p:nvSpPr>
        <p:spPr>
          <a:xfrm>
            <a:off x="3581400" y="76200"/>
            <a:ext cx="2895600" cy="288925"/>
          </a:xfrm>
        </p:spPr>
        <p:txBody>
          <a:bodyPr/>
          <a:lstStyle/>
          <a:p>
            <a:endParaRPr lang="fr-FR"/>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BA350D5E-14E5-41F3-9DBA-8029CE1C3699}"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B8B543C4-489A-47FF-BB0B-DECAC4F6CE57}" type="datetimeFigureOut">
              <a:rPr lang="fr-FR" smtClean="0"/>
              <a:t>25/05/2022</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BA350D5E-14E5-41F3-9DBA-8029CE1C3699}" type="slidenum">
              <a:rPr lang="fr-FR" smtClean="0"/>
              <a:t>‹N°›</a:t>
            </a:fld>
            <a:endParaRPr lang="fr-FR"/>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B8B543C4-489A-47FF-BB0B-DECAC4F6CE57}" type="datetimeFigureOut">
              <a:rPr lang="fr-FR" smtClean="0"/>
              <a:t>25/05/2022</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BA350D5E-14E5-41F3-9DBA-8029CE1C3699}"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B8B543C4-489A-47FF-BB0B-DECAC4F6CE57}" type="datetimeFigureOut">
              <a:rPr lang="fr-FR" smtClean="0"/>
              <a:t>25/05/2022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229600" y="6477000"/>
            <a:ext cx="762000" cy="246888"/>
          </a:xfrm>
        </p:spPr>
        <p:txBody>
          <a:bodyPr/>
          <a:lstStyle/>
          <a:p>
            <a:fld id="{BA350D5E-14E5-41F3-9DBA-8029CE1C3699}" type="slidenum">
              <a:rPr lang="fr-FR" smtClean="0"/>
              <a:t>‹N°›</a:t>
            </a:fld>
            <a:endParaRPr lang="fr-FR"/>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B8B543C4-489A-47FF-BB0B-DECAC4F6CE57}" type="datetimeFigureOut">
              <a:rPr lang="fr-FR" smtClean="0"/>
              <a:t>25/05/2022</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A350D5E-14E5-41F3-9DBA-8029CE1C3699}"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B8B543C4-489A-47FF-BB0B-DECAC4F6CE57}" type="datetimeFigureOut">
              <a:rPr lang="fr-FR" smtClean="0"/>
              <a:t>25/05/2022</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A350D5E-14E5-41F3-9DBA-8029CE1C3699}"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B8B543C4-489A-47FF-BB0B-DECAC4F6CE57}" type="datetimeFigureOut">
              <a:rPr lang="fr-FR" smtClean="0"/>
              <a:t>25/05/2022</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A350D5E-14E5-41F3-9DBA-8029CE1C3699}"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B8B543C4-489A-47FF-BB0B-DECAC4F6CE57}" type="datetimeFigureOut">
              <a:rPr lang="fr-FR" smtClean="0"/>
              <a:t>25/05/2022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BA350D5E-14E5-41F3-9DBA-8029CE1C3699}" type="slidenum">
              <a:rPr lang="fr-FR" smtClean="0"/>
              <a:t>‹N°›</a:t>
            </a:fld>
            <a:endParaRPr lang="fr-FR"/>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8B543C4-489A-47FF-BB0B-DECAC4F6CE57}" type="datetimeFigureOut">
              <a:rPr lang="fr-FR" smtClean="0"/>
              <a:t>25/05/2022</a:t>
            </a:fld>
            <a:endParaRPr lang="fr-FR"/>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A350D5E-14E5-41F3-9DBA-8029CE1C3699}" type="slidenum">
              <a:rPr lang="fr-FR" smtClean="0"/>
              <a:t>‹N°›</a:t>
            </a:fld>
            <a:endParaRPr lang="fr-FR"/>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81000" y="1785927"/>
            <a:ext cx="8458200" cy="4289860"/>
          </a:xfrm>
        </p:spPr>
        <p:txBody>
          <a:bodyPr>
            <a:normAutofit/>
          </a:bodyPr>
          <a:lstStyle/>
          <a:p>
            <a:pPr algn="ctr" rtl="1"/>
            <a:r>
              <a:rPr lang="ar-DZ" sz="1600" dirty="0" smtClean="0">
                <a:latin typeface="Sakkal Majalla" pitchFamily="2" charset="-78"/>
                <a:cs typeface="Sakkal Majalla" pitchFamily="2" charset="-78"/>
              </a:rPr>
              <a:t/>
            </a:r>
            <a:br>
              <a:rPr lang="ar-DZ" sz="1600" dirty="0" smtClean="0">
                <a:latin typeface="Sakkal Majalla" pitchFamily="2" charset="-78"/>
                <a:cs typeface="Sakkal Majalla" pitchFamily="2" charset="-78"/>
              </a:rPr>
            </a:br>
            <a:r>
              <a:rPr lang="ar-DZ" sz="1600" dirty="0" smtClean="0">
                <a:latin typeface="Sakkal Majalla" pitchFamily="2" charset="-78"/>
                <a:cs typeface="Sakkal Majalla" pitchFamily="2" charset="-78"/>
              </a:rPr>
              <a:t/>
            </a:r>
            <a:br>
              <a:rPr lang="ar-DZ" sz="1600" dirty="0" smtClean="0">
                <a:latin typeface="Sakkal Majalla" pitchFamily="2" charset="-78"/>
                <a:cs typeface="Sakkal Majalla" pitchFamily="2" charset="-78"/>
              </a:rPr>
            </a:br>
            <a:r>
              <a:rPr lang="ar-DZ" sz="2000" dirty="0" smtClean="0">
                <a:latin typeface="Sakkal Majalla" pitchFamily="2" charset="-78"/>
                <a:cs typeface="Sakkal Majalla" pitchFamily="2" charset="-78"/>
              </a:rPr>
              <a:t>مداخلة مقدمة إلى الندوة العلمية بعنوان: </a:t>
            </a:r>
            <a:br>
              <a:rPr lang="ar-DZ" sz="2000" dirty="0" smtClean="0">
                <a:latin typeface="Sakkal Majalla" pitchFamily="2" charset="-78"/>
                <a:cs typeface="Sakkal Majalla" pitchFamily="2" charset="-78"/>
              </a:rPr>
            </a:br>
            <a:r>
              <a:rPr lang="ar-DZ" sz="2800" b="1" dirty="0" smtClean="0">
                <a:latin typeface="Sakkal Majalla" pitchFamily="2" charset="-78"/>
                <a:cs typeface="Sakkal Majalla" pitchFamily="2" charset="-78"/>
              </a:rPr>
              <a:t/>
            </a:r>
            <a:br>
              <a:rPr lang="ar-DZ" sz="2800" b="1" dirty="0" smtClean="0">
                <a:latin typeface="Sakkal Majalla" pitchFamily="2" charset="-78"/>
                <a:cs typeface="Sakkal Majalla" pitchFamily="2" charset="-78"/>
              </a:rPr>
            </a:br>
            <a:r>
              <a:rPr lang="ar-DZ" sz="2800" b="1" dirty="0" smtClean="0">
                <a:latin typeface="Sakkal Majalla" pitchFamily="2" charset="-78"/>
                <a:cs typeface="Sakkal Majalla" pitchFamily="2" charset="-78"/>
              </a:rPr>
              <a:t>أساليب تحول البنوك التقليدية إلى </a:t>
            </a:r>
            <a:r>
              <a:rPr lang="ar-DZ" sz="2800" b="1" dirty="0" err="1" smtClean="0">
                <a:latin typeface="Sakkal Majalla" pitchFamily="2" charset="-78"/>
                <a:cs typeface="Sakkal Majalla" pitchFamily="2" charset="-78"/>
              </a:rPr>
              <a:t>الصيرفة</a:t>
            </a:r>
            <a:r>
              <a:rPr lang="ar-DZ" sz="2800" b="1" dirty="0" smtClean="0">
                <a:latin typeface="Sakkal Majalla" pitchFamily="2" charset="-78"/>
                <a:cs typeface="Sakkal Majalla" pitchFamily="2" charset="-78"/>
              </a:rPr>
              <a:t> الإسلامية</a:t>
            </a:r>
            <a:br>
              <a:rPr lang="ar-DZ" sz="2800" b="1" dirty="0" smtClean="0">
                <a:latin typeface="Sakkal Majalla" pitchFamily="2" charset="-78"/>
                <a:cs typeface="Sakkal Majalla" pitchFamily="2" charset="-78"/>
              </a:rPr>
            </a:br>
            <a:r>
              <a:rPr lang="ar-DZ" sz="1600" dirty="0" smtClean="0">
                <a:latin typeface="Sakkal Majalla" pitchFamily="2" charset="-78"/>
                <a:cs typeface="Sakkal Majalla" pitchFamily="2" charset="-78"/>
              </a:rPr>
              <a:t/>
            </a:r>
            <a:br>
              <a:rPr lang="ar-DZ" sz="1600" dirty="0" smtClean="0">
                <a:latin typeface="Sakkal Majalla" pitchFamily="2" charset="-78"/>
                <a:cs typeface="Sakkal Majalla" pitchFamily="2" charset="-78"/>
              </a:rPr>
            </a:br>
            <a:r>
              <a:rPr lang="ar-DZ" sz="1800" b="1" dirty="0" smtClean="0">
                <a:latin typeface="Sakkal Majalla" pitchFamily="2" charset="-78"/>
                <a:cs typeface="Sakkal Majalla" pitchFamily="2" charset="-78"/>
              </a:rPr>
              <a:t>إعداد </a:t>
            </a:r>
            <a:r>
              <a:rPr lang="ar-DZ" sz="1800" b="1" dirty="0" err="1" smtClean="0">
                <a:latin typeface="Sakkal Majalla" pitchFamily="2" charset="-78"/>
                <a:cs typeface="Sakkal Majalla" pitchFamily="2" charset="-78"/>
              </a:rPr>
              <a:t>الدكتوره</a:t>
            </a:r>
            <a:r>
              <a:rPr lang="ar-DZ" sz="1800" b="1" dirty="0" smtClean="0">
                <a:latin typeface="Sakkal Majalla" pitchFamily="2" charset="-78"/>
                <a:cs typeface="Sakkal Majalla" pitchFamily="2" charset="-78"/>
              </a:rPr>
              <a:t>: معارفي فريدة</a:t>
            </a:r>
            <a:br>
              <a:rPr lang="ar-DZ" sz="1800" b="1" dirty="0" smtClean="0">
                <a:latin typeface="Sakkal Majalla" pitchFamily="2" charset="-78"/>
                <a:cs typeface="Sakkal Majalla" pitchFamily="2" charset="-78"/>
              </a:rPr>
            </a:br>
            <a:r>
              <a:rPr lang="ar-DZ" sz="1800" b="1" dirty="0" smtClean="0">
                <a:latin typeface="Sakkal Majalla" pitchFamily="2" charset="-78"/>
                <a:cs typeface="Sakkal Majalla" pitchFamily="2" charset="-78"/>
              </a:rPr>
              <a:t>أستاذ محاضر </a:t>
            </a:r>
            <a:r>
              <a:rPr lang="ar-DZ" sz="1800" b="1" dirty="0" err="1" smtClean="0">
                <a:latin typeface="Sakkal Majalla" pitchFamily="2" charset="-78"/>
                <a:cs typeface="Sakkal Majalla" pitchFamily="2" charset="-78"/>
              </a:rPr>
              <a:t>أ</a:t>
            </a:r>
            <a:r>
              <a:rPr lang="ar-DZ" sz="1800" b="1" dirty="0" smtClean="0">
                <a:latin typeface="Sakkal Majalla" pitchFamily="2" charset="-78"/>
                <a:cs typeface="Sakkal Majalla" pitchFamily="2" charset="-78"/>
              </a:rPr>
              <a:t> </a:t>
            </a:r>
            <a:r>
              <a:rPr lang="ar-DZ" sz="1800" b="1" dirty="0" smtClean="0">
                <a:latin typeface="Sakkal Majalla" pitchFamily="2" charset="-78"/>
                <a:cs typeface="Sakkal Majalla" pitchFamily="2" charset="-78"/>
              </a:rPr>
              <a:t/>
            </a:r>
            <a:br>
              <a:rPr lang="ar-DZ" sz="1800" b="1" dirty="0" smtClean="0">
                <a:latin typeface="Sakkal Majalla" pitchFamily="2" charset="-78"/>
                <a:cs typeface="Sakkal Majalla" pitchFamily="2" charset="-78"/>
              </a:rPr>
            </a:br>
            <a:r>
              <a:rPr lang="ar-DZ" sz="1800" b="1" dirty="0" smtClean="0">
                <a:latin typeface="Sakkal Majalla" pitchFamily="2" charset="-78"/>
                <a:cs typeface="Sakkal Majalla" pitchFamily="2" charset="-78"/>
              </a:rPr>
              <a:t>قسم العلوم الاقتصادية</a:t>
            </a:r>
            <a:br>
              <a:rPr lang="ar-DZ" sz="1800" b="1" dirty="0" smtClean="0">
                <a:latin typeface="Sakkal Majalla" pitchFamily="2" charset="-78"/>
                <a:cs typeface="Sakkal Majalla" pitchFamily="2" charset="-78"/>
              </a:rPr>
            </a:br>
            <a:r>
              <a:rPr lang="ar-DZ" sz="1800" b="1" dirty="0" smtClean="0">
                <a:latin typeface="Sakkal Majalla" pitchFamily="2" charset="-78"/>
                <a:cs typeface="Sakkal Majalla" pitchFamily="2" charset="-78"/>
              </a:rPr>
              <a:t>عضو بفرقة السياسات </a:t>
            </a:r>
            <a:r>
              <a:rPr lang="ar-DZ" sz="1800" b="1" dirty="0" err="1" smtClean="0">
                <a:latin typeface="Sakkal Majalla" pitchFamily="2" charset="-78"/>
                <a:cs typeface="Sakkal Majalla" pitchFamily="2" charset="-78"/>
              </a:rPr>
              <a:t>الإقتصادية</a:t>
            </a:r>
            <a:endParaRPr lang="fr-FR" sz="1800" b="1" dirty="0">
              <a:latin typeface="Sakkal Majalla" pitchFamily="2" charset="-78"/>
              <a:cs typeface="Sakkal Majalla" pitchFamily="2" charset="-78"/>
            </a:endParaRPr>
          </a:p>
        </p:txBody>
      </p:sp>
      <p:sp>
        <p:nvSpPr>
          <p:cNvPr id="3" name="Sous-titre 2"/>
          <p:cNvSpPr>
            <a:spLocks noGrp="1"/>
          </p:cNvSpPr>
          <p:nvPr>
            <p:ph type="subTitle" idx="1"/>
          </p:nvPr>
        </p:nvSpPr>
        <p:spPr>
          <a:xfrm>
            <a:off x="381000" y="428604"/>
            <a:ext cx="8458200" cy="1071570"/>
          </a:xfrm>
        </p:spPr>
        <p:txBody>
          <a:bodyPr>
            <a:normAutofit/>
          </a:bodyPr>
          <a:lstStyle/>
          <a:p>
            <a:pPr algn="ctr" rtl="1"/>
            <a:r>
              <a:rPr lang="ar-SA" sz="1800" dirty="0" smtClean="0">
                <a:latin typeface="Sakkal Majalla" pitchFamily="2" charset="-78"/>
                <a:cs typeface="Sakkal Majalla" pitchFamily="2" charset="-78"/>
              </a:rPr>
              <a:t>جامعة محمد </a:t>
            </a:r>
            <a:r>
              <a:rPr lang="ar-SA" sz="1800" dirty="0" err="1" smtClean="0">
                <a:latin typeface="Sakkal Majalla" pitchFamily="2" charset="-78"/>
                <a:cs typeface="Sakkal Majalla" pitchFamily="2" charset="-78"/>
              </a:rPr>
              <a:t>خيضر</a:t>
            </a:r>
            <a:r>
              <a:rPr lang="ar-SA" sz="1800" dirty="0" smtClean="0">
                <a:latin typeface="Sakkal Majalla" pitchFamily="2" charset="-78"/>
                <a:cs typeface="Sakkal Majalla" pitchFamily="2" charset="-78"/>
              </a:rPr>
              <a:t> بسكرة</a:t>
            </a:r>
            <a:endParaRPr lang="fr-FR" sz="1800" dirty="0" smtClean="0">
              <a:latin typeface="Sakkal Majalla" pitchFamily="2" charset="-78"/>
              <a:cs typeface="Sakkal Majalla" pitchFamily="2" charset="-78"/>
            </a:endParaRPr>
          </a:p>
          <a:p>
            <a:pPr algn="ctr" rtl="1"/>
            <a:r>
              <a:rPr lang="ar-SA" sz="1800" dirty="0" smtClean="0">
                <a:latin typeface="Sakkal Majalla" pitchFamily="2" charset="-78"/>
                <a:cs typeface="Sakkal Majalla" pitchFamily="2" charset="-78"/>
              </a:rPr>
              <a:t>كلية العلوم الاقتصادية والتجارية وعلوم التسيير</a:t>
            </a:r>
            <a:endParaRPr lang="fr-FR" sz="1800" dirty="0" smtClean="0">
              <a:latin typeface="Sakkal Majalla" pitchFamily="2" charset="-78"/>
              <a:cs typeface="Sakkal Majalla" pitchFamily="2" charset="-78"/>
            </a:endParaRPr>
          </a:p>
          <a:p>
            <a:pPr algn="ctr" rtl="1"/>
            <a:r>
              <a:rPr lang="ar-SA" sz="1800" dirty="0" smtClean="0">
                <a:latin typeface="Sakkal Majalla" pitchFamily="2" charset="-78"/>
                <a:cs typeface="Sakkal Majalla" pitchFamily="2" charset="-78"/>
              </a:rPr>
              <a:t>مخبر العلوم الاقتصادية وعلوم </a:t>
            </a:r>
            <a:r>
              <a:rPr lang="ar-SA" sz="1800" dirty="0" smtClean="0">
                <a:latin typeface="Sakkal Majalla" pitchFamily="2" charset="-78"/>
                <a:cs typeface="Sakkal Majalla" pitchFamily="2" charset="-78"/>
              </a:rPr>
              <a:t>التسيير</a:t>
            </a:r>
            <a:endParaRPr lang="fr-FR" sz="1800" dirty="0" smtClean="0">
              <a:latin typeface="Sakkal Majalla" pitchFamily="2" charset="-78"/>
              <a:cs typeface="Sakkal Majalla" pitchFamily="2" charset="-78"/>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571480"/>
            <a:ext cx="8686800" cy="2000264"/>
          </a:xfrm>
        </p:spPr>
        <p:txBody>
          <a:bodyPr>
            <a:noAutofit/>
          </a:bodyPr>
          <a:lstStyle/>
          <a:p>
            <a:pPr algn="r" rtl="1"/>
            <a:r>
              <a:rPr lang="ar-DZ" sz="2000" dirty="0" smtClean="0">
                <a:latin typeface="Sakkal Majalla" pitchFamily="2" charset="-78"/>
                <a:cs typeface="Sakkal Majalla" pitchFamily="2" charset="-78"/>
              </a:rPr>
              <a:t/>
            </a:r>
            <a:br>
              <a:rPr lang="ar-DZ" sz="2000" dirty="0" smtClean="0">
                <a:latin typeface="Sakkal Majalla" pitchFamily="2" charset="-78"/>
                <a:cs typeface="Sakkal Majalla" pitchFamily="2" charset="-78"/>
              </a:rPr>
            </a:br>
            <a:r>
              <a:rPr lang="ar-DZ" sz="2000" dirty="0" smtClean="0">
                <a:latin typeface="Sakkal Majalla" pitchFamily="2" charset="-78"/>
                <a:cs typeface="Sakkal Majalla" pitchFamily="2" charset="-78"/>
              </a:rPr>
              <a:t/>
            </a:r>
            <a:br>
              <a:rPr lang="ar-DZ" sz="2000" dirty="0" smtClean="0">
                <a:latin typeface="Sakkal Majalla" pitchFamily="2" charset="-78"/>
                <a:cs typeface="Sakkal Majalla" pitchFamily="2" charset="-78"/>
              </a:rPr>
            </a:br>
            <a:r>
              <a:rPr lang="ar-DZ" sz="2000" dirty="0" smtClean="0">
                <a:latin typeface="Sakkal Majalla" pitchFamily="2" charset="-78"/>
                <a:cs typeface="Sakkal Majalla" pitchFamily="2" charset="-78"/>
              </a:rPr>
              <a:t/>
            </a:r>
            <a:br>
              <a:rPr lang="ar-DZ" sz="2000" dirty="0" smtClean="0">
                <a:latin typeface="Sakkal Majalla" pitchFamily="2" charset="-78"/>
                <a:cs typeface="Sakkal Majalla" pitchFamily="2" charset="-78"/>
              </a:rPr>
            </a:br>
            <a:endParaRPr lang="fr-FR" sz="2000" dirty="0">
              <a:latin typeface="Sakkal Majalla" pitchFamily="2" charset="-78"/>
              <a:cs typeface="Sakkal Majalla" pitchFamily="2" charset="-78"/>
            </a:endParaRPr>
          </a:p>
        </p:txBody>
      </p:sp>
      <p:sp>
        <p:nvSpPr>
          <p:cNvPr id="3" name="Espace réservé du contenu 2"/>
          <p:cNvSpPr>
            <a:spLocks noGrp="1"/>
          </p:cNvSpPr>
          <p:nvPr>
            <p:ph idx="1"/>
          </p:nvPr>
        </p:nvSpPr>
        <p:spPr>
          <a:xfrm>
            <a:off x="304800" y="4286256"/>
            <a:ext cx="8196290" cy="1793869"/>
          </a:xfrm>
        </p:spPr>
        <p:txBody>
          <a:bodyPr>
            <a:normAutofit/>
          </a:bodyPr>
          <a:lstStyle/>
          <a:p>
            <a:pPr algn="r" rtl="1">
              <a:buNone/>
            </a:pPr>
            <a:r>
              <a:rPr lang="ar-DZ" sz="2000" b="1" dirty="0" smtClean="0">
                <a:latin typeface="Sakkal Majalla" pitchFamily="2" charset="-78"/>
                <a:cs typeface="Sakkal Majalla" pitchFamily="2" charset="-78"/>
              </a:rPr>
              <a:t>على هذا الأساس سنأتي لتوضيح أساليب تحول البنوك التجارية لممارسة </a:t>
            </a:r>
            <a:r>
              <a:rPr lang="ar-DZ" sz="2000" b="1" dirty="0" err="1" smtClean="0">
                <a:latin typeface="Sakkal Majalla" pitchFamily="2" charset="-78"/>
                <a:cs typeface="Sakkal Majalla" pitchFamily="2" charset="-78"/>
              </a:rPr>
              <a:t>الصيرفة</a:t>
            </a:r>
            <a:r>
              <a:rPr lang="ar-DZ" sz="2000" b="1" dirty="0" smtClean="0">
                <a:latin typeface="Sakkal Majalla" pitchFamily="2" charset="-78"/>
                <a:cs typeface="Sakkal Majalla" pitchFamily="2" charset="-78"/>
              </a:rPr>
              <a:t> الإسلامية من الجانب النظري؛ ثم عرض التجربة على البنوك الجزائرية من الجانب التطبيقي.</a:t>
            </a:r>
            <a:endParaRPr lang="fr-FR" sz="2000" b="1" dirty="0">
              <a:latin typeface="Sakkal Majalla" pitchFamily="2" charset="-78"/>
              <a:cs typeface="Sakkal Majalla" pitchFamily="2" charset="-78"/>
            </a:endParaRPr>
          </a:p>
        </p:txBody>
      </p:sp>
      <p:sp>
        <p:nvSpPr>
          <p:cNvPr id="4" name="Rectangle 3"/>
          <p:cNvSpPr/>
          <p:nvPr/>
        </p:nvSpPr>
        <p:spPr>
          <a:xfrm>
            <a:off x="571472" y="1214422"/>
            <a:ext cx="8001024" cy="3693319"/>
          </a:xfrm>
          <a:prstGeom prst="rect">
            <a:avLst/>
          </a:prstGeom>
        </p:spPr>
        <p:txBody>
          <a:bodyPr wrap="square">
            <a:spAutoFit/>
          </a:bodyPr>
          <a:lstStyle/>
          <a:p>
            <a:pPr algn="r" rtl="1"/>
            <a:r>
              <a:rPr lang="ar-DZ" sz="2000" dirty="0" smtClean="0">
                <a:latin typeface="Sakkal Majalla" pitchFamily="2" charset="-78"/>
                <a:cs typeface="Sakkal Majalla" pitchFamily="2" charset="-78"/>
              </a:rPr>
              <a:t>مع تصاعد درجة المنافسة بين البنوك التقليدية والإسلامية مما جعل التقليدية منها تتجه نحو تقديم خدمات تتفق وأحكام الشريعة الإسلامية، ومن هنا برزت ظاهرة التحول في الأعمال المصرفية من التقليدي إلى الإسلامي بهدف </a:t>
            </a:r>
            <a:r>
              <a:rPr lang="ar-DZ" sz="2000" dirty="0" err="1" smtClean="0">
                <a:latin typeface="Sakkal Majalla" pitchFamily="2" charset="-78"/>
                <a:cs typeface="Sakkal Majalla" pitchFamily="2" charset="-78"/>
              </a:rPr>
              <a:t>الإستجابة</a:t>
            </a:r>
            <a:r>
              <a:rPr lang="ar-DZ" sz="2000" dirty="0" smtClean="0">
                <a:latin typeface="Sakkal Majalla" pitchFamily="2" charset="-78"/>
                <a:cs typeface="Sakkal Majalla" pitchFamily="2" charset="-78"/>
              </a:rPr>
              <a:t> لشريحة واسعة من العملاء ممن يرغبون في تجنب التعاطي مع الفوائد المصرفية التي هي أصل الربا أخذا </a:t>
            </a:r>
            <a:r>
              <a:rPr lang="ar-DZ" sz="2000" dirty="0" err="1" smtClean="0">
                <a:latin typeface="Sakkal Majalla" pitchFamily="2" charset="-78"/>
                <a:cs typeface="Sakkal Majalla" pitchFamily="2" charset="-78"/>
              </a:rPr>
              <a:t>ًوعطاءاً</a:t>
            </a:r>
            <a:r>
              <a:rPr lang="ar-DZ" sz="2000" dirty="0" smtClean="0">
                <a:latin typeface="Sakkal Majalla" pitchFamily="2" charset="-78"/>
                <a:cs typeface="Sakkal Majalla" pitchFamily="2" charset="-78"/>
              </a:rPr>
              <a:t>، </a:t>
            </a:r>
            <a:r>
              <a:rPr lang="ar-DZ" sz="2000" dirty="0" err="1" smtClean="0">
                <a:latin typeface="Sakkal Majalla" pitchFamily="2" charset="-78"/>
                <a:cs typeface="Sakkal Majalla" pitchFamily="2" charset="-78"/>
              </a:rPr>
              <a:t>وإكتساب</a:t>
            </a:r>
            <a:r>
              <a:rPr lang="ar-DZ" sz="2000" dirty="0" smtClean="0">
                <a:latin typeface="Sakkal Majalla" pitchFamily="2" charset="-78"/>
                <a:cs typeface="Sakkal Majalla" pitchFamily="2" charset="-78"/>
              </a:rPr>
              <a:t> حصص سوقية تدعم مكانتها المصرفية.</a:t>
            </a:r>
          </a:p>
          <a:p>
            <a:pPr algn="r" rtl="1"/>
            <a:endParaRPr lang="ar-DZ" dirty="0">
              <a:latin typeface="Sakkal Majalla" pitchFamily="2" charset="-78"/>
              <a:cs typeface="Sakkal Majalla" pitchFamily="2" charset="-78"/>
            </a:endParaRPr>
          </a:p>
          <a:p>
            <a:pPr algn="r" rtl="1"/>
            <a:r>
              <a:rPr lang="ar-DZ" sz="2000" dirty="0">
                <a:latin typeface="Sakkal Majalla" pitchFamily="2" charset="-78"/>
                <a:cs typeface="Sakkal Majalla" pitchFamily="2" charset="-78"/>
              </a:rPr>
              <a:t>وسعيا من البنوك التقليدية في التوجه نحو </a:t>
            </a:r>
            <a:r>
              <a:rPr lang="ar-DZ" sz="2000" dirty="0" err="1">
                <a:latin typeface="Sakkal Majalla" pitchFamily="2" charset="-78"/>
                <a:cs typeface="Sakkal Majalla" pitchFamily="2" charset="-78"/>
              </a:rPr>
              <a:t>الصيرفة</a:t>
            </a:r>
            <a:r>
              <a:rPr lang="ar-DZ" sz="2000" dirty="0">
                <a:latin typeface="Sakkal Majalla" pitchFamily="2" charset="-78"/>
                <a:cs typeface="Sakkal Majalla" pitchFamily="2" charset="-78"/>
              </a:rPr>
              <a:t> الإسلامية قامت بفتح نوافذ وفروع إسلامية، وأقسام ووحدات متخصصة، وطرح منتجات مالية إسلامية إلى جانب التقليدية، وكذا تحويل بنوك تقليدية إلى إسلامية، إلى جانب تأسيس مصارف إسلامية قائمة بذاتها ما زاد من إقبال البنوك التقليدية خاصة كبرياتها في الدول الغربية على ممارسة الأعمال المصرفية الإسلامية بعدة أشكال وأساليب.</a:t>
            </a:r>
            <a:endParaRPr lang="fr-FR" sz="2000" dirty="0">
              <a:latin typeface="Sakkal Majalla" pitchFamily="2" charset="-78"/>
              <a:cs typeface="Sakkal Majalla" pitchFamily="2" charset="-78"/>
            </a:endParaRPr>
          </a:p>
          <a:p>
            <a:pPr algn="r" rtl="1"/>
            <a:endParaRPr lang="ar-DZ" sz="2000" dirty="0" smtClean="0">
              <a:latin typeface="Sakkal Majalla" pitchFamily="2" charset="-78"/>
              <a:cs typeface="Sakkal Majalla" pitchFamily="2" charset="-78"/>
            </a:endParaRPr>
          </a:p>
          <a:p>
            <a:pPr algn="r" rtl="1"/>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endParaRPr lang="fr-FR"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357166"/>
            <a:ext cx="8686800" cy="1357322"/>
          </a:xfrm>
        </p:spPr>
        <p:txBody>
          <a:bodyPr>
            <a:normAutofit/>
          </a:bodyPr>
          <a:lstStyle/>
          <a:p>
            <a:pPr algn="r" rtl="1"/>
            <a:r>
              <a:rPr lang="ar-JO" sz="3100" b="1" dirty="0" smtClean="0">
                <a:effectLst>
                  <a:outerShdw blurRad="38100" dist="38100" dir="2700000" algn="tl">
                    <a:srgbClr val="000000">
                      <a:alpha val="43137"/>
                    </a:srgbClr>
                  </a:outerShdw>
                  <a:reflection blurRad="12700" stA="48000" endA="300" endPos="55000" dir="5400000" sy="-90000" algn="bl" rotWithShape="0"/>
                </a:effectLst>
                <a:latin typeface="Sakkal Majalla" pitchFamily="2" charset="-78"/>
                <a:cs typeface="Sakkal Majalla" pitchFamily="2" charset="-78"/>
              </a:rPr>
              <a:t>أولا: التحول الكامل لوحدات الجهاز المصرفي </a:t>
            </a:r>
            <a:r>
              <a:rPr lang="fr-FR" sz="2200" dirty="0" smtClean="0">
                <a:latin typeface="Sakkal Majalla" pitchFamily="2" charset="-78"/>
                <a:cs typeface="Sakkal Majalla" pitchFamily="2" charset="-78"/>
              </a:rPr>
              <a:t/>
            </a:r>
            <a:br>
              <a:rPr lang="fr-FR" sz="2200" dirty="0" smtClean="0">
                <a:latin typeface="Sakkal Majalla" pitchFamily="2" charset="-78"/>
                <a:cs typeface="Sakkal Majalla" pitchFamily="2" charset="-78"/>
              </a:rPr>
            </a:br>
            <a:r>
              <a:rPr lang="ar-JO" sz="2200" dirty="0" smtClean="0">
                <a:latin typeface="Sakkal Majalla" pitchFamily="2" charset="-78"/>
                <a:cs typeface="Sakkal Majalla" pitchFamily="2" charset="-78"/>
              </a:rPr>
              <a:t>      </a:t>
            </a:r>
            <a:r>
              <a:rPr lang="ar-DZ" sz="2200" dirty="0" smtClean="0">
                <a:latin typeface="Sakkal Majalla" pitchFamily="2" charset="-78"/>
                <a:cs typeface="Sakkal Majalla" pitchFamily="2" charset="-78"/>
              </a:rPr>
              <a:t>وفق هذا المدخل يتم تحويل النظام المصرفي بالكامل للتعامل وأحكام الشريعة الإسلامية دفعة واحدة</a:t>
            </a:r>
            <a:r>
              <a:rPr lang="ar-DZ" dirty="0" smtClean="0"/>
              <a:t>، </a:t>
            </a:r>
            <a:endParaRPr lang="fr-FR" dirty="0"/>
          </a:p>
        </p:txBody>
      </p:sp>
      <p:sp>
        <p:nvSpPr>
          <p:cNvPr id="3" name="Espace réservé du contenu 2"/>
          <p:cNvSpPr>
            <a:spLocks noGrp="1"/>
          </p:cNvSpPr>
          <p:nvPr>
            <p:ph idx="1"/>
          </p:nvPr>
        </p:nvSpPr>
        <p:spPr>
          <a:xfrm>
            <a:off x="304800" y="1357298"/>
            <a:ext cx="8696356" cy="2214578"/>
          </a:xfrm>
        </p:spPr>
        <p:txBody>
          <a:bodyPr>
            <a:normAutofit/>
          </a:bodyPr>
          <a:lstStyle/>
          <a:p>
            <a:pPr algn="just" rtl="1"/>
            <a:endParaRPr lang="ar-DZ" sz="2400" dirty="0" smtClean="0">
              <a:latin typeface="Sakkal Majalla" pitchFamily="2" charset="-78"/>
              <a:cs typeface="Sakkal Majalla" pitchFamily="2" charset="-78"/>
            </a:endParaRPr>
          </a:p>
          <a:p>
            <a:pPr algn="just" rtl="1">
              <a:buNone/>
            </a:pPr>
            <a:r>
              <a:rPr lang="ar-DZ" sz="2400" dirty="0" smtClean="0">
                <a:latin typeface="Sakkal Majalla" pitchFamily="2" charset="-78"/>
                <a:cs typeface="Sakkal Majalla" pitchFamily="2" charset="-78"/>
              </a:rPr>
              <a:t>     ويقصد </a:t>
            </a:r>
            <a:r>
              <a:rPr lang="ar-DZ" sz="2400" dirty="0" smtClean="0">
                <a:latin typeface="Sakkal Majalla" pitchFamily="2" charset="-78"/>
                <a:cs typeface="Sakkal Majalla" pitchFamily="2" charset="-78"/>
              </a:rPr>
              <a:t>بذلك خضوع معاملات البنوك التقليدية مع البنك المركزي ومع العملاء لضوابط الشريعة الإسلامية، ومن ثم إقامة نظام مصرفي إسلامي كامل بديلا للنظام </a:t>
            </a:r>
            <a:r>
              <a:rPr lang="ar-DZ" sz="2400" dirty="0" err="1" smtClean="0">
                <a:latin typeface="Sakkal Majalla" pitchFamily="2" charset="-78"/>
                <a:cs typeface="Sakkal Majalla" pitchFamily="2" charset="-78"/>
              </a:rPr>
              <a:t>الربوي</a:t>
            </a:r>
            <a:r>
              <a:rPr lang="ar-DZ" sz="2400" dirty="0" smtClean="0">
                <a:latin typeface="Sakkal Majalla" pitchFamily="2" charset="-78"/>
                <a:cs typeface="Sakkal Majalla" pitchFamily="2" charset="-78"/>
              </a:rPr>
              <a:t>، وهو الشكل الكلي للتحول الذي اتبعته العديد من الدول </a:t>
            </a:r>
            <a:r>
              <a:rPr lang="ar-DZ" sz="2400" dirty="0" err="1" smtClean="0">
                <a:latin typeface="Sakkal Majalla" pitchFamily="2" charset="-78"/>
                <a:cs typeface="Sakkal Majalla" pitchFamily="2" charset="-78"/>
              </a:rPr>
              <a:t>كـ</a:t>
            </a:r>
            <a:r>
              <a:rPr lang="ar-DZ" sz="2400" dirty="0" smtClean="0">
                <a:latin typeface="Sakkal Majalla" pitchFamily="2" charset="-78"/>
                <a:cs typeface="Sakkal Majalla" pitchFamily="2" charset="-78"/>
              </a:rPr>
              <a:t>"باكستان" في ديسمبر1981، </a:t>
            </a:r>
            <a:r>
              <a:rPr lang="ar-DZ" sz="2400" dirty="0" err="1" smtClean="0">
                <a:latin typeface="Sakkal Majalla" pitchFamily="2" charset="-78"/>
                <a:cs typeface="Sakkal Majalla" pitchFamily="2" charset="-78"/>
              </a:rPr>
              <a:t>و</a:t>
            </a:r>
            <a:r>
              <a:rPr lang="ar-DZ" sz="2400" dirty="0" smtClean="0">
                <a:latin typeface="Sakkal Majalla" pitchFamily="2" charset="-78"/>
                <a:cs typeface="Sakkal Majalla" pitchFamily="2" charset="-78"/>
              </a:rPr>
              <a:t>"إيران" في 30 أغسطس1983، </a:t>
            </a:r>
            <a:r>
              <a:rPr lang="ar-DZ" sz="2400" dirty="0" err="1" smtClean="0">
                <a:latin typeface="Sakkal Majalla" pitchFamily="2" charset="-78"/>
                <a:cs typeface="Sakkal Majalla" pitchFamily="2" charset="-78"/>
              </a:rPr>
              <a:t>و</a:t>
            </a:r>
            <a:r>
              <a:rPr lang="ar-DZ" sz="2400" dirty="0" smtClean="0">
                <a:latin typeface="Sakkal Majalla" pitchFamily="2" charset="-78"/>
                <a:cs typeface="Sakkal Majalla" pitchFamily="2" charset="-78"/>
              </a:rPr>
              <a:t>"السودان" في سبتمبر1990.</a:t>
            </a:r>
            <a:r>
              <a:rPr lang="ar-DZ" sz="2400" baseline="30000" dirty="0" smtClean="0">
                <a:latin typeface="Sakkal Majalla" pitchFamily="2" charset="-78"/>
                <a:cs typeface="Sakkal Majalla" pitchFamily="2" charset="-78"/>
              </a:rPr>
              <a:t>*</a:t>
            </a:r>
            <a:r>
              <a:rPr lang="ar-DZ" sz="2400" dirty="0" smtClean="0">
                <a:latin typeface="Sakkal Majalla" pitchFamily="2" charset="-78"/>
                <a:cs typeface="Sakkal Majalla" pitchFamily="2" charset="-78"/>
              </a:rPr>
              <a:t>     </a:t>
            </a:r>
            <a:endParaRPr lang="fr-FR" sz="2400" dirty="0" smtClean="0">
              <a:latin typeface="Sakkal Majalla" pitchFamily="2" charset="-78"/>
              <a:cs typeface="Sakkal Majalla" pitchFamily="2" charset="-78"/>
            </a:endParaRPr>
          </a:p>
          <a:p>
            <a:endParaRPr lang="fr-FR" dirty="0"/>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142852"/>
            <a:ext cx="8686800" cy="3714776"/>
          </a:xfrm>
        </p:spPr>
        <p:txBody>
          <a:bodyPr>
            <a:normAutofit/>
          </a:bodyPr>
          <a:lstStyle/>
          <a:p>
            <a:pPr algn="r" rtl="1"/>
            <a:r>
              <a:rPr lang="ar-DZ" sz="3100" b="1" dirty="0" smtClean="0">
                <a:effectLst>
                  <a:outerShdw blurRad="38100" dist="38100" dir="2700000" algn="tl">
                    <a:srgbClr val="000000">
                      <a:alpha val="43137"/>
                    </a:srgbClr>
                  </a:outerShdw>
                  <a:reflection blurRad="12700" stA="48000" endA="300" endPos="55000" dir="5400000" sy="-90000" algn="bl" rotWithShape="0"/>
                </a:effectLst>
                <a:latin typeface="Sakkal Majalla" pitchFamily="2" charset="-78"/>
                <a:cs typeface="Sakkal Majalla" pitchFamily="2" charset="-78"/>
              </a:rPr>
              <a:t>ثانيا: </a:t>
            </a:r>
            <a:r>
              <a:rPr lang="ar-JO" sz="3100" b="1" dirty="0" smtClean="0">
                <a:effectLst>
                  <a:outerShdw blurRad="38100" dist="38100" dir="2700000" algn="tl">
                    <a:srgbClr val="000000">
                      <a:alpha val="43137"/>
                    </a:srgbClr>
                  </a:outerShdw>
                  <a:reflection blurRad="12700" stA="48000" endA="300" endPos="55000" dir="5400000" sy="-90000" algn="bl" rotWithShape="0"/>
                </a:effectLst>
                <a:latin typeface="Sakkal Majalla" pitchFamily="2" charset="-78"/>
                <a:cs typeface="Sakkal Majalla" pitchFamily="2" charset="-78"/>
              </a:rPr>
              <a:t>تحويل </a:t>
            </a:r>
            <a:r>
              <a:rPr lang="ar-JO" sz="3100" b="1" dirty="0" smtClean="0">
                <a:effectLst>
                  <a:outerShdw blurRad="38100" dist="38100" dir="2700000" algn="tl">
                    <a:srgbClr val="000000">
                      <a:alpha val="43137"/>
                    </a:srgbClr>
                  </a:outerShdw>
                  <a:reflection blurRad="12700" stA="48000" endA="300" endPos="55000" dir="5400000" sy="-90000" algn="bl" rotWithShape="0"/>
                </a:effectLst>
                <a:latin typeface="Sakkal Majalla" pitchFamily="2" charset="-78"/>
                <a:cs typeface="Sakkal Majalla" pitchFamily="2" charset="-78"/>
              </a:rPr>
              <a:t>بنك</a:t>
            </a:r>
            <a:r>
              <a:rPr lang="ar-DZ" sz="3100" b="1" dirty="0" smtClean="0">
                <a:effectLst>
                  <a:outerShdw blurRad="38100" dist="38100" dir="2700000" algn="tl">
                    <a:srgbClr val="000000">
                      <a:alpha val="43137"/>
                    </a:srgbClr>
                  </a:outerShdw>
                  <a:reflection blurRad="12700" stA="48000" endA="300" endPos="55000" dir="5400000" sy="-90000" algn="bl" rotWithShape="0"/>
                </a:effectLst>
                <a:latin typeface="Sakkal Majalla" pitchFamily="2" charset="-78"/>
                <a:cs typeface="Sakkal Majalla" pitchFamily="2" charset="-78"/>
              </a:rPr>
              <a:t> تقليدي</a:t>
            </a:r>
            <a:r>
              <a:rPr lang="ar-JO" sz="3100" b="1" dirty="0" smtClean="0">
                <a:effectLst>
                  <a:outerShdw blurRad="38100" dist="38100" dir="2700000" algn="tl">
                    <a:srgbClr val="000000">
                      <a:alpha val="43137"/>
                    </a:srgbClr>
                  </a:outerShdw>
                  <a:reflection blurRad="12700" stA="48000" endA="300" endPos="55000" dir="5400000" sy="-90000" algn="bl" rotWithShape="0"/>
                </a:effectLst>
                <a:latin typeface="Sakkal Majalla" pitchFamily="2" charset="-78"/>
                <a:cs typeface="Sakkal Majalla" pitchFamily="2" charset="-78"/>
              </a:rPr>
              <a:t> </a:t>
            </a:r>
            <a:r>
              <a:rPr lang="ar-JO" sz="3100" b="1" dirty="0" smtClean="0">
                <a:effectLst>
                  <a:outerShdw blurRad="38100" dist="38100" dir="2700000" algn="tl">
                    <a:srgbClr val="000000">
                      <a:alpha val="43137"/>
                    </a:srgbClr>
                  </a:outerShdw>
                  <a:reflection blurRad="12700" stA="48000" endA="300" endPos="55000" dir="5400000" sy="-90000" algn="bl" rotWithShape="0"/>
                </a:effectLst>
                <a:latin typeface="Sakkal Majalla" pitchFamily="2" charset="-78"/>
                <a:cs typeface="Sakkal Majalla" pitchFamily="2" charset="-78"/>
              </a:rPr>
              <a:t>قائم إلى التعامل المصرفي </a:t>
            </a:r>
            <a:r>
              <a:rPr lang="ar-JO" sz="3100" b="1" dirty="0" smtClean="0">
                <a:effectLst>
                  <a:outerShdw blurRad="38100" dist="38100" dir="2700000" algn="tl">
                    <a:srgbClr val="000000">
                      <a:alpha val="43137"/>
                    </a:srgbClr>
                  </a:outerShdw>
                  <a:reflection blurRad="12700" stA="48000" endA="300" endPos="55000" dir="5400000" sy="-90000" algn="bl" rotWithShape="0"/>
                </a:effectLst>
                <a:latin typeface="Sakkal Majalla" pitchFamily="2" charset="-78"/>
                <a:cs typeface="Sakkal Majalla" pitchFamily="2" charset="-78"/>
              </a:rPr>
              <a:t>الإسلامي</a:t>
            </a:r>
            <a:r>
              <a:rPr lang="ar-DZ" sz="2400" b="1" dirty="0" smtClean="0">
                <a:effectLst>
                  <a:outerShdw blurRad="38100" dist="38100" dir="2700000" algn="tl">
                    <a:srgbClr val="000000">
                      <a:alpha val="43137"/>
                    </a:srgbClr>
                  </a:outerShdw>
                  <a:reflection blurRad="12700" stA="48000" endA="300" endPos="55000" dir="5400000" sy="-90000" algn="bl" rotWithShape="0"/>
                </a:effectLst>
                <a:latin typeface="Sakkal Majalla" pitchFamily="2" charset="-78"/>
                <a:cs typeface="Sakkal Majalla" pitchFamily="2" charset="-78"/>
              </a:rPr>
              <a:t/>
            </a:r>
            <a:br>
              <a:rPr lang="ar-DZ" sz="2400" b="1" dirty="0" smtClean="0">
                <a:effectLst>
                  <a:outerShdw blurRad="38100" dist="38100" dir="2700000" algn="tl">
                    <a:srgbClr val="000000">
                      <a:alpha val="43137"/>
                    </a:srgbClr>
                  </a:outerShdw>
                  <a:reflection blurRad="12700" stA="48000" endA="300" endPos="55000" dir="5400000" sy="-90000" algn="bl" rotWithShape="0"/>
                </a:effectLst>
                <a:latin typeface="Sakkal Majalla" pitchFamily="2" charset="-78"/>
                <a:cs typeface="Sakkal Majalla" pitchFamily="2" charset="-78"/>
              </a:rPr>
            </a:br>
            <a:r>
              <a:rPr lang="ar-DZ" sz="2400" b="1" dirty="0" smtClean="0">
                <a:effectLst>
                  <a:outerShdw blurRad="38100" dist="38100" dir="2700000" algn="tl">
                    <a:srgbClr val="000000">
                      <a:alpha val="43137"/>
                    </a:srgbClr>
                  </a:outerShdw>
                  <a:reflection blurRad="12700" stA="48000" endA="300" endPos="55000" dir="5400000" sy="-90000" algn="bl" rotWithShape="0"/>
                </a:effectLst>
                <a:latin typeface="Sakkal Majalla" pitchFamily="2" charset="-78"/>
                <a:cs typeface="Sakkal Majalla" pitchFamily="2" charset="-78"/>
              </a:rPr>
              <a:t/>
            </a:r>
            <a:br>
              <a:rPr lang="ar-DZ" sz="2400" b="1" dirty="0" smtClean="0">
                <a:effectLst>
                  <a:outerShdw blurRad="38100" dist="38100" dir="2700000" algn="tl">
                    <a:srgbClr val="000000">
                      <a:alpha val="43137"/>
                    </a:srgbClr>
                  </a:outerShdw>
                  <a:reflection blurRad="12700" stA="48000" endA="300" endPos="55000" dir="5400000" sy="-90000" algn="bl" rotWithShape="0"/>
                </a:effectLst>
                <a:latin typeface="Sakkal Majalla" pitchFamily="2" charset="-78"/>
                <a:cs typeface="Sakkal Majalla" pitchFamily="2" charset="-78"/>
              </a:rPr>
            </a:br>
            <a:r>
              <a:rPr lang="ar-DZ" sz="2400" dirty="0" smtClean="0">
                <a:latin typeface="Sakkal Majalla" pitchFamily="2" charset="-78"/>
                <a:cs typeface="Sakkal Majalla" pitchFamily="2" charset="-78"/>
              </a:rPr>
              <a:t>ويقوم على الخطوات التالية: </a:t>
            </a:r>
            <a:br>
              <a:rPr lang="ar-DZ" sz="2400" dirty="0" smtClean="0">
                <a:latin typeface="Sakkal Majalla" pitchFamily="2" charset="-78"/>
                <a:cs typeface="Sakkal Majalla" pitchFamily="2" charset="-78"/>
              </a:rPr>
            </a:br>
            <a:r>
              <a:rPr lang="ar-DZ" sz="2400" dirty="0" smtClean="0">
                <a:latin typeface="Sakkal Majalla" pitchFamily="2" charset="-78"/>
                <a:cs typeface="Sakkal Majalla" pitchFamily="2" charset="-78"/>
              </a:rPr>
              <a:t>1. </a:t>
            </a:r>
            <a:r>
              <a:rPr lang="ar-DZ" sz="2700" dirty="0" smtClean="0">
                <a:latin typeface="Sakkal Majalla" pitchFamily="2" charset="-78"/>
                <a:cs typeface="Sakkal Majalla" pitchFamily="2" charset="-78"/>
              </a:rPr>
              <a:t>الحصول </a:t>
            </a:r>
            <a:r>
              <a:rPr lang="ar-DZ" sz="2700" dirty="0" smtClean="0">
                <a:latin typeface="Sakkal Majalla" pitchFamily="2" charset="-78"/>
                <a:cs typeface="Sakkal Majalla" pitchFamily="2" charset="-78"/>
              </a:rPr>
              <a:t>على </a:t>
            </a:r>
            <a:r>
              <a:rPr lang="ar-DZ" sz="2700" dirty="0" smtClean="0">
                <a:latin typeface="Sakkal Majalla" pitchFamily="2" charset="-78"/>
                <a:cs typeface="Sakkal Majalla" pitchFamily="2" charset="-78"/>
              </a:rPr>
              <a:t>الترخيص (البنك المركزي)</a:t>
            </a:r>
            <a:br>
              <a:rPr lang="ar-DZ" sz="2700" dirty="0" smtClean="0">
                <a:latin typeface="Sakkal Majalla" pitchFamily="2" charset="-78"/>
                <a:cs typeface="Sakkal Majalla" pitchFamily="2" charset="-78"/>
              </a:rPr>
            </a:br>
            <a:r>
              <a:rPr lang="ar-DZ" sz="2700" dirty="0" smtClean="0">
                <a:latin typeface="Sakkal Majalla" pitchFamily="2" charset="-78"/>
                <a:cs typeface="Sakkal Majalla" pitchFamily="2" charset="-78"/>
              </a:rPr>
              <a:t>2. </a:t>
            </a:r>
            <a:r>
              <a:rPr lang="ar-DZ" sz="2700" dirty="0" smtClean="0">
                <a:latin typeface="Sakkal Majalla" pitchFamily="2" charset="-78"/>
                <a:cs typeface="Sakkal Majalla" pitchFamily="2" charset="-78"/>
              </a:rPr>
              <a:t>التركيز على الجانب التنظيمي </a:t>
            </a:r>
            <a:r>
              <a:rPr lang="ar-DZ" sz="2700" dirty="0" smtClean="0">
                <a:latin typeface="Sakkal Majalla" pitchFamily="2" charset="-78"/>
                <a:cs typeface="Sakkal Majalla" pitchFamily="2" charset="-78"/>
              </a:rPr>
              <a:t>والبشري (التخطيط الهيكلي والوظيفي)؛ </a:t>
            </a:r>
            <a:r>
              <a:rPr lang="ar-DZ" sz="2700" dirty="0" smtClean="0">
                <a:latin typeface="Sakkal Majalla" pitchFamily="2" charset="-78"/>
                <a:cs typeface="Sakkal Majalla" pitchFamily="2" charset="-78"/>
              </a:rPr>
              <a:t/>
            </a:r>
            <a:br>
              <a:rPr lang="ar-DZ" sz="2700" dirty="0" smtClean="0">
                <a:latin typeface="Sakkal Majalla" pitchFamily="2" charset="-78"/>
                <a:cs typeface="Sakkal Majalla" pitchFamily="2" charset="-78"/>
              </a:rPr>
            </a:br>
            <a:r>
              <a:rPr lang="ar-DZ" sz="2700" dirty="0" smtClean="0">
                <a:latin typeface="Sakkal Majalla" pitchFamily="2" charset="-78"/>
                <a:cs typeface="Sakkal Majalla" pitchFamily="2" charset="-78"/>
              </a:rPr>
              <a:t>3. </a:t>
            </a:r>
            <a:r>
              <a:rPr lang="ar-DZ" sz="2700" dirty="0" smtClean="0">
                <a:latin typeface="Sakkal Majalla" pitchFamily="2" charset="-78"/>
                <a:cs typeface="Sakkal Majalla" pitchFamily="2" charset="-78"/>
              </a:rPr>
              <a:t>توفير المقتنيات الإدارية </a:t>
            </a:r>
            <a:r>
              <a:rPr lang="ar-DZ" sz="2700" dirty="0" smtClean="0">
                <a:latin typeface="Sakkal Majalla" pitchFamily="2" charset="-78"/>
                <a:cs typeface="Sakkal Majalla" pitchFamily="2" charset="-78"/>
              </a:rPr>
              <a:t> (المقر المكاني، الأجهزة والمعدات)</a:t>
            </a:r>
            <a:br>
              <a:rPr lang="ar-DZ" sz="2700" dirty="0" smtClean="0">
                <a:latin typeface="Sakkal Majalla" pitchFamily="2" charset="-78"/>
                <a:cs typeface="Sakkal Majalla" pitchFamily="2" charset="-78"/>
              </a:rPr>
            </a:br>
            <a:r>
              <a:rPr lang="ar-DZ" sz="2700" dirty="0" smtClean="0">
                <a:latin typeface="Sakkal Majalla" pitchFamily="2" charset="-78"/>
                <a:cs typeface="Sakkal Majalla" pitchFamily="2" charset="-78"/>
              </a:rPr>
              <a:t>4. توفير المتطلبات الفنية (النظام المحاسبي، والعقود الشرعية) </a:t>
            </a:r>
            <a:br>
              <a:rPr lang="ar-DZ" sz="2700" dirty="0" smtClean="0">
                <a:latin typeface="Sakkal Majalla" pitchFamily="2" charset="-78"/>
                <a:cs typeface="Sakkal Majalla" pitchFamily="2" charset="-78"/>
              </a:rPr>
            </a:br>
            <a:r>
              <a:rPr lang="ar-DZ" sz="2700" dirty="0" smtClean="0">
                <a:latin typeface="Sakkal Majalla" pitchFamily="2" charset="-78"/>
                <a:cs typeface="Sakkal Majalla" pitchFamily="2" charset="-78"/>
              </a:rPr>
              <a:t>5. </a:t>
            </a:r>
            <a:r>
              <a:rPr lang="ar-DZ" sz="2200" b="1" dirty="0" smtClean="0">
                <a:latin typeface="Sakkal Majalla" pitchFamily="2" charset="-78"/>
                <a:cs typeface="Sakkal Majalla" pitchFamily="2" charset="-78"/>
              </a:rPr>
              <a:t>تخطيط حملات إعلانية</a:t>
            </a:r>
            <a:r>
              <a:rPr lang="ar-DZ" sz="2200" dirty="0" smtClean="0">
                <a:latin typeface="Sakkal Majalla" pitchFamily="2" charset="-78"/>
                <a:cs typeface="Sakkal Majalla" pitchFamily="2" charset="-78"/>
              </a:rPr>
              <a:t> </a:t>
            </a:r>
            <a:endParaRPr lang="fr-FR" sz="2200" dirty="0">
              <a:effectLst>
                <a:outerShdw blurRad="38100" dist="38100" dir="2700000" algn="tl">
                  <a:srgbClr val="000000">
                    <a:alpha val="43137"/>
                  </a:srgbClr>
                </a:outerShdw>
                <a:reflection blurRad="12700" stA="48000" endA="300" endPos="55000" dir="5400000" sy="-90000" algn="bl" rotWithShape="0"/>
              </a:effectLst>
              <a:latin typeface="Sakkal Majalla" pitchFamily="2" charset="-78"/>
              <a:cs typeface="Sakkal Majalla" pitchFamily="2" charset="-78"/>
            </a:endParaRPr>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928670"/>
            <a:ext cx="8686800" cy="428628"/>
          </a:xfrm>
        </p:spPr>
        <p:txBody>
          <a:bodyPr>
            <a:noAutofit/>
          </a:bodyPr>
          <a:lstStyle/>
          <a:p>
            <a:pPr algn="just" rtl="1"/>
            <a:r>
              <a:rPr lang="ar-DZ" sz="2000" dirty="0" smtClean="0">
                <a:latin typeface="Sakkal Majalla" pitchFamily="2" charset="-78"/>
                <a:cs typeface="Sakkal Majalla" pitchFamily="2" charset="-78"/>
              </a:rPr>
              <a:t>على هذا الأساس عند التحول فإن الكثير من المعاملات في البنك التقليدي تتحول كالآتي</a:t>
            </a:r>
            <a:r>
              <a:rPr lang="ar-DZ" sz="2000" dirty="0" smtClean="0">
                <a:latin typeface="Sakkal Majalla" pitchFamily="2" charset="-78"/>
                <a:cs typeface="Sakkal Majalla" pitchFamily="2" charset="-78"/>
              </a:rPr>
              <a:t>:</a:t>
            </a:r>
            <a:r>
              <a:rPr lang="fr-FR" sz="2000" dirty="0" smtClean="0">
                <a:latin typeface="Sakkal Majalla" pitchFamily="2" charset="-78"/>
                <a:cs typeface="Sakkal Majalla" pitchFamily="2" charset="-78"/>
              </a:rPr>
              <a:t/>
            </a:r>
            <a:br>
              <a:rPr lang="fr-FR" sz="2000" dirty="0" smtClean="0">
                <a:latin typeface="Sakkal Majalla" pitchFamily="2" charset="-78"/>
                <a:cs typeface="Sakkal Majalla" pitchFamily="2" charset="-78"/>
              </a:rPr>
            </a:br>
            <a:r>
              <a:rPr lang="ar-DZ" sz="2000" dirty="0" smtClean="0">
                <a:latin typeface="Sakkal Majalla" pitchFamily="2" charset="-78"/>
                <a:cs typeface="Sakkal Majalla" pitchFamily="2" charset="-78"/>
              </a:rPr>
              <a:t> </a:t>
            </a:r>
            <a:r>
              <a:rPr lang="fr-FR" sz="2000" dirty="0" smtClean="0">
                <a:latin typeface="Sakkal Majalla" pitchFamily="2" charset="-78"/>
                <a:cs typeface="Sakkal Majalla" pitchFamily="2" charset="-78"/>
              </a:rPr>
              <a:t/>
            </a:r>
            <a:br>
              <a:rPr lang="fr-FR" sz="2000" dirty="0" smtClean="0">
                <a:latin typeface="Sakkal Majalla" pitchFamily="2" charset="-78"/>
                <a:cs typeface="Sakkal Majalla" pitchFamily="2" charset="-78"/>
              </a:rPr>
            </a:br>
            <a:endParaRPr lang="fr-FR" sz="2000" dirty="0">
              <a:latin typeface="Sakkal Majalla" pitchFamily="2" charset="-78"/>
              <a:cs typeface="Sakkal Majalla" pitchFamily="2" charset="-78"/>
            </a:endParaRPr>
          </a:p>
        </p:txBody>
      </p:sp>
      <p:graphicFrame>
        <p:nvGraphicFramePr>
          <p:cNvPr id="6" name="Espace réservé du contenu 5"/>
          <p:cNvGraphicFramePr>
            <a:graphicFrameLocks noGrp="1"/>
          </p:cNvGraphicFramePr>
          <p:nvPr>
            <p:ph idx="1"/>
          </p:nvPr>
        </p:nvGraphicFramePr>
        <p:xfrm>
          <a:off x="2486031" y="1142984"/>
          <a:ext cx="4324338" cy="5113357"/>
        </p:xfrm>
        <a:graphic>
          <a:graphicData uri="http://schemas.openxmlformats.org/drawingml/2006/table">
            <a:tbl>
              <a:tblPr rtl="1"/>
              <a:tblGrid>
                <a:gridCol w="2141468"/>
                <a:gridCol w="2182870"/>
              </a:tblGrid>
              <a:tr h="122689">
                <a:tc>
                  <a:txBody>
                    <a:bodyPr/>
                    <a:lstStyle/>
                    <a:p>
                      <a:pPr algn="r" rtl="1">
                        <a:lnSpc>
                          <a:spcPct val="90000"/>
                        </a:lnSpc>
                        <a:spcAft>
                          <a:spcPts val="0"/>
                        </a:spcAft>
                        <a:tabLst>
                          <a:tab pos="359410" algn="r"/>
                        </a:tabLst>
                      </a:pPr>
                      <a:r>
                        <a:rPr lang="ar-DZ" sz="1400" b="1" dirty="0">
                          <a:solidFill>
                            <a:srgbClr val="000000"/>
                          </a:solidFill>
                          <a:latin typeface="Times New Roman"/>
                          <a:ea typeface="Times New Roman"/>
                          <a:cs typeface="Traditional Arabic"/>
                        </a:rPr>
                        <a:t>     البنك التقليدي</a:t>
                      </a:r>
                      <a:endParaRPr lang="fr-FR" sz="1400" dirty="0">
                        <a:latin typeface="Times New Roman"/>
                        <a:ea typeface="Times New Roman"/>
                        <a:cs typeface="Arial"/>
                      </a:endParaRPr>
                    </a:p>
                  </a:txBody>
                  <a:tcPr marL="58835" marR="58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90000"/>
                        </a:lnSpc>
                        <a:spcAft>
                          <a:spcPts val="0"/>
                        </a:spcAft>
                        <a:tabLst>
                          <a:tab pos="359410" algn="r"/>
                        </a:tabLst>
                      </a:pPr>
                      <a:r>
                        <a:rPr lang="ar-DZ" sz="1400" b="1">
                          <a:solidFill>
                            <a:srgbClr val="000000"/>
                          </a:solidFill>
                          <a:latin typeface="Times New Roman"/>
                          <a:ea typeface="Times New Roman"/>
                          <a:cs typeface="Traditional Arabic"/>
                        </a:rPr>
                        <a:t>        الفرع/ المصرف الإسلامي</a:t>
                      </a:r>
                      <a:endParaRPr lang="fr-FR" sz="1400">
                        <a:latin typeface="Times New Roman"/>
                        <a:ea typeface="Times New Roman"/>
                        <a:cs typeface="Arial"/>
                      </a:endParaRPr>
                    </a:p>
                  </a:txBody>
                  <a:tcPr marL="58835" marR="58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271">
                <a:tc gridSpan="2">
                  <a:txBody>
                    <a:bodyPr/>
                    <a:lstStyle/>
                    <a:p>
                      <a:pPr algn="ctr" rtl="1">
                        <a:lnSpc>
                          <a:spcPct val="90000"/>
                        </a:lnSpc>
                        <a:spcAft>
                          <a:spcPts val="0"/>
                        </a:spcAft>
                        <a:tabLst>
                          <a:tab pos="359410" algn="r"/>
                        </a:tabLst>
                      </a:pPr>
                      <a:r>
                        <a:rPr lang="ar-DZ" sz="1400" b="1" dirty="0">
                          <a:solidFill>
                            <a:srgbClr val="000000"/>
                          </a:solidFill>
                          <a:latin typeface="Times New Roman"/>
                          <a:ea typeface="Times New Roman"/>
                          <a:cs typeface="Traditional Arabic"/>
                        </a:rPr>
                        <a:t>أولا: الودائع</a:t>
                      </a:r>
                      <a:endParaRPr lang="fr-FR" sz="1400" dirty="0">
                        <a:latin typeface="Times New Roman"/>
                        <a:ea typeface="Times New Roman"/>
                        <a:cs typeface="Arial"/>
                      </a:endParaRPr>
                    </a:p>
                  </a:txBody>
                  <a:tcPr marL="58835" marR="58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r>
              <a:tr h="885242">
                <a:tc>
                  <a:txBody>
                    <a:bodyPr/>
                    <a:lstStyle/>
                    <a:p>
                      <a:pPr marL="342900" lvl="0" indent="-342900" algn="r" rtl="1">
                        <a:lnSpc>
                          <a:spcPct val="90000"/>
                        </a:lnSpc>
                        <a:spcAft>
                          <a:spcPts val="0"/>
                        </a:spcAft>
                        <a:buSzPts val="1400"/>
                        <a:buFont typeface="Traditional Arabic"/>
                        <a:buChar char="-"/>
                        <a:tabLst>
                          <a:tab pos="359410" algn="r"/>
                        </a:tabLst>
                      </a:pPr>
                      <a:r>
                        <a:rPr lang="ar-DZ" sz="1400" b="1" dirty="0">
                          <a:solidFill>
                            <a:srgbClr val="000000"/>
                          </a:solidFill>
                          <a:latin typeface="Times New Roman"/>
                          <a:ea typeface="Times New Roman"/>
                          <a:cs typeface="Traditional Arabic"/>
                        </a:rPr>
                        <a:t>ودائع تحت الطلب</a:t>
                      </a:r>
                      <a:endParaRPr lang="fr-FR" sz="1400" dirty="0">
                        <a:latin typeface="Times New Roman"/>
                        <a:ea typeface="Times New Roman"/>
                        <a:cs typeface="Arial"/>
                      </a:endParaRPr>
                    </a:p>
                    <a:p>
                      <a:pPr marL="342900" lvl="0" indent="-342900" algn="r" rtl="1">
                        <a:lnSpc>
                          <a:spcPct val="90000"/>
                        </a:lnSpc>
                        <a:spcAft>
                          <a:spcPts val="0"/>
                        </a:spcAft>
                        <a:buSzPts val="1400"/>
                        <a:buFont typeface="Traditional Arabic"/>
                        <a:buChar char="-"/>
                        <a:tabLst>
                          <a:tab pos="359410" algn="r"/>
                        </a:tabLst>
                      </a:pPr>
                      <a:r>
                        <a:rPr lang="ar-DZ" sz="1400" b="1" dirty="0">
                          <a:solidFill>
                            <a:srgbClr val="000000"/>
                          </a:solidFill>
                          <a:latin typeface="Times New Roman"/>
                          <a:ea typeface="Times New Roman"/>
                          <a:cs typeface="Traditional Arabic"/>
                        </a:rPr>
                        <a:t>ودائع لأجل</a:t>
                      </a:r>
                      <a:endParaRPr lang="fr-FR" sz="1400" dirty="0">
                        <a:latin typeface="Times New Roman"/>
                        <a:ea typeface="Times New Roman"/>
                        <a:cs typeface="Arial"/>
                      </a:endParaRPr>
                    </a:p>
                    <a:p>
                      <a:pPr marL="342900" lvl="0" indent="-342900" algn="r" rtl="1">
                        <a:lnSpc>
                          <a:spcPct val="90000"/>
                        </a:lnSpc>
                        <a:spcAft>
                          <a:spcPts val="0"/>
                        </a:spcAft>
                        <a:buSzPts val="1400"/>
                        <a:buFont typeface="Traditional Arabic"/>
                        <a:buChar char="-"/>
                        <a:tabLst>
                          <a:tab pos="359410" algn="r"/>
                        </a:tabLst>
                      </a:pPr>
                      <a:r>
                        <a:rPr lang="ar-DZ" sz="1400" b="1" dirty="0">
                          <a:solidFill>
                            <a:srgbClr val="000000"/>
                          </a:solidFill>
                          <a:latin typeface="Times New Roman"/>
                          <a:ea typeface="Times New Roman"/>
                          <a:cs typeface="Traditional Arabic"/>
                        </a:rPr>
                        <a:t>ودائع أجنبية</a:t>
                      </a:r>
                      <a:endParaRPr lang="fr-FR" sz="1400" dirty="0">
                        <a:latin typeface="Times New Roman"/>
                        <a:ea typeface="Times New Roman"/>
                        <a:cs typeface="Arial"/>
                      </a:endParaRPr>
                    </a:p>
                    <a:p>
                      <a:pPr marL="342900" lvl="0" indent="-342900" algn="r" rtl="1">
                        <a:lnSpc>
                          <a:spcPct val="90000"/>
                        </a:lnSpc>
                        <a:spcAft>
                          <a:spcPts val="0"/>
                        </a:spcAft>
                        <a:buSzPts val="1400"/>
                        <a:buFont typeface="Traditional Arabic"/>
                        <a:buChar char="-"/>
                        <a:tabLst>
                          <a:tab pos="359410" algn="r"/>
                        </a:tabLst>
                      </a:pPr>
                      <a:r>
                        <a:rPr lang="ar-DZ" sz="1400" b="1" dirty="0">
                          <a:solidFill>
                            <a:srgbClr val="000000"/>
                          </a:solidFill>
                          <a:latin typeface="Times New Roman"/>
                          <a:ea typeface="Times New Roman"/>
                          <a:cs typeface="Traditional Arabic"/>
                        </a:rPr>
                        <a:t>ودائع حكومية</a:t>
                      </a:r>
                      <a:endParaRPr lang="fr-FR" sz="1400" dirty="0">
                        <a:latin typeface="Times New Roman"/>
                        <a:ea typeface="Times New Roman"/>
                        <a:cs typeface="Arial"/>
                      </a:endParaRPr>
                    </a:p>
                  </a:txBody>
                  <a:tcPr marL="58835" marR="58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r" rtl="1">
                        <a:lnSpc>
                          <a:spcPct val="90000"/>
                        </a:lnSpc>
                        <a:spcAft>
                          <a:spcPts val="0"/>
                        </a:spcAft>
                        <a:buSzPts val="1400"/>
                        <a:buFont typeface="Traditional Arabic"/>
                        <a:buChar char="-"/>
                        <a:tabLst>
                          <a:tab pos="225425" algn="r"/>
                        </a:tabLst>
                      </a:pPr>
                      <a:r>
                        <a:rPr lang="ar-DZ" sz="1400" dirty="0">
                          <a:solidFill>
                            <a:srgbClr val="000000"/>
                          </a:solidFill>
                          <a:latin typeface="Times New Roman"/>
                          <a:ea typeface="Times New Roman"/>
                          <a:cs typeface="Traditional Arabic"/>
                        </a:rPr>
                        <a:t>حساب جاري أو تحت الطلب</a:t>
                      </a:r>
                      <a:endParaRPr lang="fr-FR" sz="1400" dirty="0">
                        <a:latin typeface="Times New Roman"/>
                        <a:ea typeface="Times New Roman"/>
                        <a:cs typeface="Arial"/>
                      </a:endParaRPr>
                    </a:p>
                    <a:p>
                      <a:pPr marL="342900" lvl="0" indent="-342900" algn="r" rtl="1">
                        <a:lnSpc>
                          <a:spcPct val="90000"/>
                        </a:lnSpc>
                        <a:spcAft>
                          <a:spcPts val="0"/>
                        </a:spcAft>
                        <a:buSzPts val="1400"/>
                        <a:buFont typeface="Traditional Arabic"/>
                        <a:buChar char="-"/>
                        <a:tabLst>
                          <a:tab pos="225425" algn="r"/>
                        </a:tabLst>
                      </a:pPr>
                      <a:r>
                        <a:rPr lang="ar-DZ" sz="1400" dirty="0">
                          <a:solidFill>
                            <a:srgbClr val="000000"/>
                          </a:solidFill>
                          <a:latin typeface="Times New Roman"/>
                          <a:ea typeface="Times New Roman"/>
                          <a:cs typeface="Traditional Arabic"/>
                        </a:rPr>
                        <a:t>حساب استثماري لأجل</a:t>
                      </a:r>
                      <a:endParaRPr lang="fr-FR" sz="1400" dirty="0">
                        <a:latin typeface="Times New Roman"/>
                        <a:ea typeface="Times New Roman"/>
                        <a:cs typeface="Arial"/>
                      </a:endParaRPr>
                    </a:p>
                    <a:p>
                      <a:pPr marL="342900" lvl="0" indent="-342900" algn="r" rtl="1">
                        <a:lnSpc>
                          <a:spcPct val="90000"/>
                        </a:lnSpc>
                        <a:spcAft>
                          <a:spcPts val="0"/>
                        </a:spcAft>
                        <a:buSzPts val="1400"/>
                        <a:buFont typeface="Traditional Arabic"/>
                        <a:buChar char="-"/>
                        <a:tabLst>
                          <a:tab pos="225425" algn="r"/>
                        </a:tabLst>
                      </a:pPr>
                      <a:r>
                        <a:rPr lang="ar-DZ" sz="1400" dirty="0">
                          <a:solidFill>
                            <a:srgbClr val="000000"/>
                          </a:solidFill>
                          <a:latin typeface="Times New Roman"/>
                          <a:ea typeface="Times New Roman"/>
                          <a:cs typeface="Traditional Arabic"/>
                        </a:rPr>
                        <a:t>حساب جاري أو استثماري بالعملة الصعبة</a:t>
                      </a:r>
                      <a:endParaRPr lang="fr-FR" sz="1400" dirty="0">
                        <a:latin typeface="Times New Roman"/>
                        <a:ea typeface="Times New Roman"/>
                        <a:cs typeface="Arial"/>
                      </a:endParaRPr>
                    </a:p>
                    <a:p>
                      <a:pPr marL="342900" lvl="0" indent="-342900" algn="r" rtl="1">
                        <a:lnSpc>
                          <a:spcPct val="90000"/>
                        </a:lnSpc>
                        <a:spcAft>
                          <a:spcPts val="0"/>
                        </a:spcAft>
                        <a:buSzPts val="1400"/>
                        <a:buFont typeface="Traditional Arabic"/>
                        <a:buChar char="-"/>
                        <a:tabLst>
                          <a:tab pos="225425" algn="r"/>
                        </a:tabLst>
                      </a:pPr>
                      <a:r>
                        <a:rPr lang="ar-DZ" sz="1400" dirty="0">
                          <a:solidFill>
                            <a:srgbClr val="000000"/>
                          </a:solidFill>
                          <a:latin typeface="Times New Roman"/>
                          <a:ea typeface="Times New Roman"/>
                          <a:cs typeface="Traditional Arabic"/>
                        </a:rPr>
                        <a:t>حسابات حكومية جارية أو استثمارية</a:t>
                      </a:r>
                      <a:endParaRPr lang="fr-FR" sz="1400" dirty="0">
                        <a:latin typeface="Times New Roman"/>
                        <a:ea typeface="Times New Roman"/>
                        <a:cs typeface="Arial"/>
                      </a:endParaRPr>
                    </a:p>
                  </a:txBody>
                  <a:tcPr marL="58835" marR="58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271">
                <a:tc gridSpan="2">
                  <a:txBody>
                    <a:bodyPr/>
                    <a:lstStyle/>
                    <a:p>
                      <a:pPr algn="r" rtl="1">
                        <a:lnSpc>
                          <a:spcPct val="90000"/>
                        </a:lnSpc>
                        <a:spcAft>
                          <a:spcPts val="0"/>
                        </a:spcAft>
                        <a:tabLst>
                          <a:tab pos="359410" algn="r"/>
                        </a:tabLst>
                      </a:pPr>
                      <a:r>
                        <a:rPr lang="ar-DZ" sz="1400" b="1" dirty="0">
                          <a:solidFill>
                            <a:srgbClr val="000000"/>
                          </a:solidFill>
                          <a:latin typeface="Times New Roman"/>
                          <a:ea typeface="Times New Roman"/>
                          <a:cs typeface="Traditional Arabic"/>
                        </a:rPr>
                        <a:t>                                        ثانيا: القروض</a:t>
                      </a:r>
                      <a:endParaRPr lang="fr-FR" sz="1400" dirty="0">
                        <a:latin typeface="Times New Roman"/>
                        <a:ea typeface="Times New Roman"/>
                        <a:cs typeface="Arial"/>
                      </a:endParaRPr>
                    </a:p>
                  </a:txBody>
                  <a:tcPr marL="58835" marR="58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r>
              <a:tr h="1750872">
                <a:tc>
                  <a:txBody>
                    <a:bodyPr/>
                    <a:lstStyle/>
                    <a:p>
                      <a:pPr marL="342900" lvl="0" indent="-342900" algn="r" rtl="1">
                        <a:lnSpc>
                          <a:spcPct val="90000"/>
                        </a:lnSpc>
                        <a:spcAft>
                          <a:spcPts val="0"/>
                        </a:spcAft>
                        <a:buSzPts val="1400"/>
                        <a:buFont typeface="Traditional Arabic"/>
                        <a:buChar char="-"/>
                      </a:pPr>
                      <a:r>
                        <a:rPr lang="ar-DZ" sz="1400" b="1">
                          <a:solidFill>
                            <a:srgbClr val="000000"/>
                          </a:solidFill>
                          <a:latin typeface="Times New Roman"/>
                          <a:ea typeface="Times New Roman"/>
                          <a:cs typeface="Traditional Arabic"/>
                        </a:rPr>
                        <a:t>الائتمان الاستهلاكي</a:t>
                      </a:r>
                      <a:endParaRPr lang="fr-FR" sz="1400">
                        <a:latin typeface="Times New Roman"/>
                        <a:ea typeface="Times New Roman"/>
                        <a:cs typeface="Arial"/>
                      </a:endParaRPr>
                    </a:p>
                    <a:p>
                      <a:pPr marL="342900" lvl="0" indent="-342900" algn="r" rtl="1">
                        <a:lnSpc>
                          <a:spcPct val="90000"/>
                        </a:lnSpc>
                        <a:spcAft>
                          <a:spcPts val="0"/>
                        </a:spcAft>
                        <a:buSzPts val="1400"/>
                        <a:buFont typeface="Traditional Arabic"/>
                        <a:buChar char="-"/>
                      </a:pPr>
                      <a:r>
                        <a:rPr lang="ar-DZ" sz="1400" b="1">
                          <a:solidFill>
                            <a:srgbClr val="000000"/>
                          </a:solidFill>
                          <a:latin typeface="Times New Roman"/>
                          <a:ea typeface="Times New Roman"/>
                          <a:cs typeface="Traditional Arabic"/>
                        </a:rPr>
                        <a:t>الائتمان المصرفي</a:t>
                      </a:r>
                      <a:endParaRPr lang="fr-FR" sz="1400">
                        <a:latin typeface="Times New Roman"/>
                        <a:ea typeface="Times New Roman"/>
                        <a:cs typeface="Arial"/>
                      </a:endParaRPr>
                    </a:p>
                    <a:p>
                      <a:pPr marL="342900" lvl="0" indent="-342900" algn="r" rtl="1">
                        <a:lnSpc>
                          <a:spcPct val="90000"/>
                        </a:lnSpc>
                        <a:spcAft>
                          <a:spcPts val="0"/>
                        </a:spcAft>
                        <a:buSzPts val="1400"/>
                        <a:buFont typeface="Traditional Arabic"/>
                        <a:buChar char="-"/>
                      </a:pPr>
                      <a:r>
                        <a:rPr lang="ar-DZ" sz="1400" b="1">
                          <a:solidFill>
                            <a:srgbClr val="000000"/>
                          </a:solidFill>
                          <a:latin typeface="Times New Roman"/>
                          <a:ea typeface="Times New Roman"/>
                          <a:cs typeface="Traditional Arabic"/>
                        </a:rPr>
                        <a:t>أداة الائتمان</a:t>
                      </a:r>
                      <a:endParaRPr lang="fr-FR" sz="1400">
                        <a:latin typeface="Times New Roman"/>
                        <a:ea typeface="Times New Roman"/>
                        <a:cs typeface="Arial"/>
                      </a:endParaRPr>
                    </a:p>
                    <a:p>
                      <a:pPr marL="342900" lvl="0" indent="-342900" algn="r" rtl="1">
                        <a:lnSpc>
                          <a:spcPct val="90000"/>
                        </a:lnSpc>
                        <a:spcAft>
                          <a:spcPts val="0"/>
                        </a:spcAft>
                        <a:buSzPts val="1400"/>
                        <a:buFont typeface="Traditional Arabic"/>
                        <a:buChar char="-"/>
                      </a:pPr>
                      <a:r>
                        <a:rPr lang="ar-DZ" sz="1400" b="1">
                          <a:solidFill>
                            <a:srgbClr val="000000"/>
                          </a:solidFill>
                          <a:latin typeface="Times New Roman"/>
                          <a:ea typeface="Times New Roman"/>
                          <a:cs typeface="Traditional Arabic"/>
                        </a:rPr>
                        <a:t>الفائدة المتوقعة</a:t>
                      </a:r>
                      <a:endParaRPr lang="fr-FR" sz="1400">
                        <a:latin typeface="Times New Roman"/>
                        <a:ea typeface="Times New Roman"/>
                        <a:cs typeface="Arial"/>
                      </a:endParaRPr>
                    </a:p>
                    <a:p>
                      <a:pPr marL="342900" lvl="0" indent="-342900" algn="r" rtl="1">
                        <a:lnSpc>
                          <a:spcPct val="90000"/>
                        </a:lnSpc>
                        <a:spcAft>
                          <a:spcPts val="0"/>
                        </a:spcAft>
                        <a:buSzPts val="1400"/>
                        <a:buFont typeface="Traditional Arabic"/>
                        <a:buChar char="-"/>
                      </a:pPr>
                      <a:r>
                        <a:rPr lang="ar-DZ" sz="1400" b="1">
                          <a:solidFill>
                            <a:srgbClr val="000000"/>
                          </a:solidFill>
                          <a:latin typeface="Times New Roman"/>
                          <a:ea typeface="Times New Roman"/>
                          <a:cs typeface="Traditional Arabic"/>
                        </a:rPr>
                        <a:t>إعادة الخصم</a:t>
                      </a:r>
                      <a:endParaRPr lang="fr-FR" sz="1400">
                        <a:latin typeface="Times New Roman"/>
                        <a:ea typeface="Times New Roman"/>
                        <a:cs typeface="Arial"/>
                      </a:endParaRPr>
                    </a:p>
                    <a:p>
                      <a:pPr marL="342900" lvl="0" indent="-342900" algn="r" rtl="1">
                        <a:lnSpc>
                          <a:spcPct val="90000"/>
                        </a:lnSpc>
                        <a:spcAft>
                          <a:spcPts val="0"/>
                        </a:spcAft>
                        <a:buSzPts val="1400"/>
                        <a:buFont typeface="Traditional Arabic"/>
                        <a:buChar char="-"/>
                      </a:pPr>
                      <a:r>
                        <a:rPr lang="ar-DZ" sz="1400" b="1">
                          <a:solidFill>
                            <a:srgbClr val="000000"/>
                          </a:solidFill>
                          <a:latin typeface="Times New Roman"/>
                          <a:ea typeface="Times New Roman"/>
                          <a:cs typeface="Traditional Arabic"/>
                        </a:rPr>
                        <a:t>استهلاك القرض </a:t>
                      </a:r>
                      <a:endParaRPr lang="fr-FR" sz="1400">
                        <a:latin typeface="Times New Roman"/>
                        <a:ea typeface="Times New Roman"/>
                        <a:cs typeface="Arial"/>
                      </a:endParaRPr>
                    </a:p>
                    <a:p>
                      <a:pPr marL="342900" lvl="0" indent="-342900" algn="r" rtl="1">
                        <a:lnSpc>
                          <a:spcPct val="90000"/>
                        </a:lnSpc>
                        <a:spcAft>
                          <a:spcPts val="0"/>
                        </a:spcAft>
                        <a:buSzPts val="1400"/>
                        <a:buFont typeface="Traditional Arabic"/>
                        <a:buChar char="-"/>
                      </a:pPr>
                      <a:r>
                        <a:rPr lang="ar-DZ" sz="1400" b="1">
                          <a:solidFill>
                            <a:srgbClr val="000000"/>
                          </a:solidFill>
                          <a:latin typeface="Times New Roman"/>
                          <a:ea typeface="Times New Roman"/>
                          <a:cs typeface="Traditional Arabic"/>
                        </a:rPr>
                        <a:t>بطاقة الائتمان</a:t>
                      </a:r>
                      <a:endParaRPr lang="fr-FR" sz="1400">
                        <a:latin typeface="Times New Roman"/>
                        <a:ea typeface="Times New Roman"/>
                        <a:cs typeface="Arial"/>
                      </a:endParaRPr>
                    </a:p>
                    <a:p>
                      <a:pPr marL="342900" lvl="0" indent="-342900" algn="r" rtl="1">
                        <a:lnSpc>
                          <a:spcPct val="90000"/>
                        </a:lnSpc>
                        <a:spcAft>
                          <a:spcPts val="0"/>
                        </a:spcAft>
                        <a:buSzPts val="1400"/>
                        <a:buFont typeface="Traditional Arabic"/>
                        <a:buChar char="-"/>
                      </a:pPr>
                      <a:r>
                        <a:rPr lang="ar-DZ" sz="1400" b="1">
                          <a:solidFill>
                            <a:srgbClr val="000000"/>
                          </a:solidFill>
                          <a:latin typeface="Times New Roman"/>
                          <a:ea typeface="Times New Roman"/>
                          <a:cs typeface="Traditional Arabic"/>
                        </a:rPr>
                        <a:t>تجديد التسهيلات</a:t>
                      </a:r>
                      <a:endParaRPr lang="fr-FR" sz="1400">
                        <a:latin typeface="Times New Roman"/>
                        <a:ea typeface="Times New Roman"/>
                        <a:cs typeface="Arial"/>
                      </a:endParaRPr>
                    </a:p>
                  </a:txBody>
                  <a:tcPr marL="58835" marR="58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r" rtl="1">
                        <a:lnSpc>
                          <a:spcPct val="90000"/>
                        </a:lnSpc>
                        <a:spcAft>
                          <a:spcPts val="0"/>
                        </a:spcAft>
                        <a:buSzPts val="1400"/>
                        <a:buFont typeface="Traditional Arabic"/>
                        <a:buChar char="-"/>
                        <a:tabLst>
                          <a:tab pos="225425" algn="r"/>
                        </a:tabLst>
                      </a:pPr>
                      <a:r>
                        <a:rPr lang="ar-DZ" sz="1400" dirty="0">
                          <a:solidFill>
                            <a:srgbClr val="000000"/>
                          </a:solidFill>
                          <a:latin typeface="Times New Roman"/>
                          <a:ea typeface="Times New Roman"/>
                          <a:cs typeface="Traditional Arabic"/>
                        </a:rPr>
                        <a:t>البيع لأجل</a:t>
                      </a:r>
                      <a:endParaRPr lang="fr-FR" sz="1400" dirty="0">
                        <a:latin typeface="Times New Roman"/>
                        <a:ea typeface="Times New Roman"/>
                        <a:cs typeface="Arial"/>
                      </a:endParaRPr>
                    </a:p>
                    <a:p>
                      <a:pPr algn="just" rtl="1">
                        <a:lnSpc>
                          <a:spcPct val="90000"/>
                        </a:lnSpc>
                        <a:spcAft>
                          <a:spcPts val="0"/>
                        </a:spcAft>
                      </a:pPr>
                      <a:r>
                        <a:rPr lang="ar-DZ" sz="1400" dirty="0">
                          <a:solidFill>
                            <a:srgbClr val="000000"/>
                          </a:solidFill>
                          <a:latin typeface="Times New Roman"/>
                          <a:ea typeface="Times New Roman"/>
                          <a:cs typeface="Traditional Arabic"/>
                        </a:rPr>
                        <a:t> </a:t>
                      </a:r>
                      <a:r>
                        <a:rPr lang="ar-DZ" sz="1400" b="1" dirty="0">
                          <a:solidFill>
                            <a:srgbClr val="000000"/>
                          </a:solidFill>
                          <a:latin typeface="Times New Roman"/>
                          <a:ea typeface="Times New Roman"/>
                          <a:cs typeface="Traditional Arabic"/>
                        </a:rPr>
                        <a:t>-</a:t>
                      </a:r>
                      <a:r>
                        <a:rPr lang="ar-DZ" sz="1400" dirty="0">
                          <a:solidFill>
                            <a:srgbClr val="000000"/>
                          </a:solidFill>
                          <a:latin typeface="Times New Roman"/>
                          <a:ea typeface="Times New Roman"/>
                          <a:cs typeface="Traditional Arabic"/>
                        </a:rPr>
                        <a:t>  تمويل المضاربة، تمويل المشاركة</a:t>
                      </a:r>
                      <a:endParaRPr lang="fr-FR" sz="1400" dirty="0">
                        <a:latin typeface="Times New Roman"/>
                        <a:ea typeface="Times New Roman"/>
                        <a:cs typeface="Arial"/>
                      </a:endParaRPr>
                    </a:p>
                    <a:p>
                      <a:pPr algn="just" rtl="1">
                        <a:lnSpc>
                          <a:spcPct val="90000"/>
                        </a:lnSpc>
                        <a:spcAft>
                          <a:spcPts val="0"/>
                        </a:spcAft>
                      </a:pPr>
                      <a:r>
                        <a:rPr lang="ar-DZ" sz="1400" dirty="0">
                          <a:solidFill>
                            <a:srgbClr val="000000"/>
                          </a:solidFill>
                          <a:latin typeface="Times New Roman"/>
                          <a:ea typeface="Times New Roman"/>
                          <a:cs typeface="Traditional Arabic"/>
                        </a:rPr>
                        <a:t> </a:t>
                      </a:r>
                      <a:r>
                        <a:rPr lang="ar-DZ" sz="1400" b="1" dirty="0">
                          <a:solidFill>
                            <a:srgbClr val="000000"/>
                          </a:solidFill>
                          <a:latin typeface="Times New Roman"/>
                          <a:ea typeface="Times New Roman"/>
                          <a:cs typeface="Traditional Arabic"/>
                        </a:rPr>
                        <a:t>- </a:t>
                      </a:r>
                      <a:r>
                        <a:rPr lang="ar-DZ" sz="1400" dirty="0">
                          <a:solidFill>
                            <a:srgbClr val="000000"/>
                          </a:solidFill>
                          <a:latin typeface="Times New Roman"/>
                          <a:ea typeface="Times New Roman"/>
                          <a:cs typeface="Traditional Arabic"/>
                        </a:rPr>
                        <a:t> أداة المشاركات والاستثمار</a:t>
                      </a:r>
                      <a:endParaRPr lang="fr-FR" sz="1400" dirty="0">
                        <a:latin typeface="Times New Roman"/>
                        <a:ea typeface="Times New Roman"/>
                        <a:cs typeface="Arial"/>
                      </a:endParaRPr>
                    </a:p>
                    <a:p>
                      <a:pPr algn="just" rtl="1">
                        <a:lnSpc>
                          <a:spcPct val="90000"/>
                        </a:lnSpc>
                        <a:spcAft>
                          <a:spcPts val="0"/>
                        </a:spcAft>
                      </a:pPr>
                      <a:r>
                        <a:rPr lang="ar-DZ" sz="1400" dirty="0">
                          <a:solidFill>
                            <a:srgbClr val="000000"/>
                          </a:solidFill>
                          <a:latin typeface="Times New Roman"/>
                          <a:ea typeface="Times New Roman"/>
                          <a:cs typeface="Traditional Arabic"/>
                        </a:rPr>
                        <a:t> </a:t>
                      </a:r>
                      <a:r>
                        <a:rPr lang="ar-DZ" sz="1400" b="1" dirty="0">
                          <a:solidFill>
                            <a:srgbClr val="000000"/>
                          </a:solidFill>
                          <a:latin typeface="Times New Roman"/>
                          <a:ea typeface="Times New Roman"/>
                          <a:cs typeface="Traditional Arabic"/>
                        </a:rPr>
                        <a:t>-</a:t>
                      </a:r>
                      <a:r>
                        <a:rPr lang="ar-DZ" sz="1400" dirty="0">
                          <a:solidFill>
                            <a:srgbClr val="000000"/>
                          </a:solidFill>
                          <a:latin typeface="Times New Roman"/>
                          <a:ea typeface="Times New Roman"/>
                          <a:cs typeface="Traditional Arabic"/>
                        </a:rPr>
                        <a:t>  العائد المتوقع</a:t>
                      </a:r>
                      <a:endParaRPr lang="fr-FR" sz="1400" dirty="0">
                        <a:latin typeface="Times New Roman"/>
                        <a:ea typeface="Times New Roman"/>
                        <a:cs typeface="Arial"/>
                      </a:endParaRPr>
                    </a:p>
                    <a:p>
                      <a:pPr algn="just" rtl="1">
                        <a:lnSpc>
                          <a:spcPct val="90000"/>
                        </a:lnSpc>
                        <a:spcAft>
                          <a:spcPts val="0"/>
                        </a:spcAft>
                      </a:pPr>
                      <a:r>
                        <a:rPr lang="ar-DZ" sz="1400" dirty="0">
                          <a:solidFill>
                            <a:srgbClr val="000000"/>
                          </a:solidFill>
                          <a:latin typeface="Times New Roman"/>
                          <a:ea typeface="Times New Roman"/>
                          <a:cs typeface="Traditional Arabic"/>
                        </a:rPr>
                        <a:t> </a:t>
                      </a:r>
                      <a:r>
                        <a:rPr lang="ar-DZ" sz="1400" b="1" dirty="0">
                          <a:solidFill>
                            <a:srgbClr val="000000"/>
                          </a:solidFill>
                          <a:latin typeface="Times New Roman"/>
                          <a:ea typeface="Times New Roman"/>
                          <a:cs typeface="Traditional Arabic"/>
                        </a:rPr>
                        <a:t>-</a:t>
                      </a:r>
                      <a:r>
                        <a:rPr lang="ar-DZ" sz="1400" dirty="0">
                          <a:solidFill>
                            <a:srgbClr val="000000"/>
                          </a:solidFill>
                          <a:latin typeface="Times New Roman"/>
                          <a:ea typeface="Times New Roman"/>
                          <a:cs typeface="Traditional Arabic"/>
                        </a:rPr>
                        <a:t>  يلغى مطلقا من النظام المصرفي الإسلامي</a:t>
                      </a:r>
                      <a:endParaRPr lang="fr-FR" sz="1400" dirty="0">
                        <a:latin typeface="Times New Roman"/>
                        <a:ea typeface="Times New Roman"/>
                        <a:cs typeface="Arial"/>
                      </a:endParaRPr>
                    </a:p>
                    <a:p>
                      <a:pPr algn="just" rtl="1">
                        <a:lnSpc>
                          <a:spcPct val="90000"/>
                        </a:lnSpc>
                        <a:spcAft>
                          <a:spcPts val="0"/>
                        </a:spcAft>
                      </a:pPr>
                      <a:r>
                        <a:rPr lang="ar-DZ" sz="1400" dirty="0">
                          <a:solidFill>
                            <a:srgbClr val="000000"/>
                          </a:solidFill>
                          <a:latin typeface="Times New Roman"/>
                          <a:ea typeface="Times New Roman"/>
                          <a:cs typeface="Traditional Arabic"/>
                        </a:rPr>
                        <a:t> </a:t>
                      </a:r>
                      <a:r>
                        <a:rPr lang="ar-DZ" sz="1400" b="1" dirty="0">
                          <a:solidFill>
                            <a:srgbClr val="000000"/>
                          </a:solidFill>
                          <a:latin typeface="Times New Roman"/>
                          <a:ea typeface="Times New Roman"/>
                          <a:cs typeface="Traditional Arabic"/>
                        </a:rPr>
                        <a:t>-</a:t>
                      </a:r>
                      <a:r>
                        <a:rPr lang="ar-DZ" sz="1400" dirty="0">
                          <a:solidFill>
                            <a:srgbClr val="000000"/>
                          </a:solidFill>
                          <a:latin typeface="Times New Roman"/>
                          <a:ea typeface="Times New Roman"/>
                          <a:cs typeface="Traditional Arabic"/>
                        </a:rPr>
                        <a:t>  المشاركة المتناقصة</a:t>
                      </a:r>
                      <a:endParaRPr lang="fr-FR" sz="1400" dirty="0">
                        <a:latin typeface="Times New Roman"/>
                        <a:ea typeface="Times New Roman"/>
                        <a:cs typeface="Arial"/>
                      </a:endParaRPr>
                    </a:p>
                    <a:p>
                      <a:pPr algn="just" rtl="1">
                        <a:lnSpc>
                          <a:spcPct val="90000"/>
                        </a:lnSpc>
                        <a:spcAft>
                          <a:spcPts val="0"/>
                        </a:spcAft>
                        <a:tabLst>
                          <a:tab pos="225425" algn="r"/>
                        </a:tabLst>
                      </a:pPr>
                      <a:r>
                        <a:rPr lang="ar-DZ" sz="1400" dirty="0">
                          <a:solidFill>
                            <a:srgbClr val="000000"/>
                          </a:solidFill>
                          <a:latin typeface="Times New Roman"/>
                          <a:ea typeface="Times New Roman"/>
                          <a:cs typeface="Traditional Arabic"/>
                        </a:rPr>
                        <a:t> </a:t>
                      </a:r>
                      <a:r>
                        <a:rPr lang="ar-DZ" sz="1400" b="1" dirty="0">
                          <a:solidFill>
                            <a:srgbClr val="000000"/>
                          </a:solidFill>
                          <a:latin typeface="Times New Roman"/>
                          <a:ea typeface="Times New Roman"/>
                          <a:cs typeface="Traditional Arabic"/>
                        </a:rPr>
                        <a:t>-</a:t>
                      </a:r>
                      <a:r>
                        <a:rPr lang="ar-DZ" sz="1400" dirty="0">
                          <a:solidFill>
                            <a:srgbClr val="000000"/>
                          </a:solidFill>
                          <a:latin typeface="Times New Roman"/>
                          <a:ea typeface="Times New Roman"/>
                          <a:cs typeface="Traditional Arabic"/>
                        </a:rPr>
                        <a:t>  تلغى (أو يتم تطويرها على النهج الإسلامي)</a:t>
                      </a:r>
                      <a:endParaRPr lang="fr-FR" sz="1400" dirty="0">
                        <a:latin typeface="Times New Roman"/>
                        <a:ea typeface="Times New Roman"/>
                        <a:cs typeface="Arial"/>
                      </a:endParaRPr>
                    </a:p>
                    <a:p>
                      <a:pPr algn="just" rtl="1">
                        <a:lnSpc>
                          <a:spcPct val="90000"/>
                        </a:lnSpc>
                        <a:spcAft>
                          <a:spcPts val="0"/>
                        </a:spcAft>
                        <a:tabLst>
                          <a:tab pos="207010" algn="r"/>
                        </a:tabLst>
                      </a:pPr>
                      <a:r>
                        <a:rPr lang="ar-DZ" sz="1400" dirty="0">
                          <a:solidFill>
                            <a:srgbClr val="000000"/>
                          </a:solidFill>
                          <a:latin typeface="Times New Roman"/>
                          <a:ea typeface="Times New Roman"/>
                          <a:cs typeface="Traditional Arabic"/>
                        </a:rPr>
                        <a:t> </a:t>
                      </a:r>
                      <a:r>
                        <a:rPr lang="ar-DZ" sz="1400" b="1" dirty="0">
                          <a:solidFill>
                            <a:srgbClr val="000000"/>
                          </a:solidFill>
                          <a:latin typeface="Times New Roman"/>
                          <a:ea typeface="Times New Roman"/>
                          <a:cs typeface="Traditional Arabic"/>
                        </a:rPr>
                        <a:t>-</a:t>
                      </a:r>
                      <a:r>
                        <a:rPr lang="ar-DZ" sz="1400" dirty="0">
                          <a:solidFill>
                            <a:srgbClr val="000000"/>
                          </a:solidFill>
                          <a:latin typeface="Times New Roman"/>
                          <a:ea typeface="Times New Roman"/>
                          <a:cs typeface="Traditional Arabic"/>
                        </a:rPr>
                        <a:t>  تجديد عمليات المشاركة</a:t>
                      </a:r>
                      <a:endParaRPr lang="fr-FR" sz="1400" dirty="0">
                        <a:latin typeface="Times New Roman"/>
                        <a:ea typeface="Times New Roman"/>
                        <a:cs typeface="Arial"/>
                      </a:endParaRPr>
                    </a:p>
                  </a:txBody>
                  <a:tcPr marL="58835" marR="58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271">
                <a:tc gridSpan="2">
                  <a:txBody>
                    <a:bodyPr/>
                    <a:lstStyle/>
                    <a:p>
                      <a:pPr algn="r" rtl="1">
                        <a:lnSpc>
                          <a:spcPct val="90000"/>
                        </a:lnSpc>
                        <a:spcAft>
                          <a:spcPts val="0"/>
                        </a:spcAft>
                        <a:tabLst>
                          <a:tab pos="359410" algn="r"/>
                        </a:tabLst>
                      </a:pPr>
                      <a:r>
                        <a:rPr lang="ar-DZ" sz="1400" b="1" dirty="0">
                          <a:solidFill>
                            <a:srgbClr val="000000"/>
                          </a:solidFill>
                          <a:latin typeface="Times New Roman"/>
                          <a:ea typeface="Times New Roman"/>
                          <a:cs typeface="Traditional Arabic"/>
                        </a:rPr>
                        <a:t>                                        ثالثا: بنود أخرى</a:t>
                      </a:r>
                      <a:endParaRPr lang="fr-FR" sz="1400" dirty="0">
                        <a:latin typeface="Times New Roman"/>
                        <a:ea typeface="Times New Roman"/>
                        <a:cs typeface="Arial"/>
                      </a:endParaRPr>
                    </a:p>
                  </a:txBody>
                  <a:tcPr marL="58835" marR="58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r>
              <a:tr h="1607599">
                <a:tc>
                  <a:txBody>
                    <a:bodyPr/>
                    <a:lstStyle/>
                    <a:p>
                      <a:pPr marL="342900" lvl="0" indent="-342900" algn="r" rtl="1">
                        <a:lnSpc>
                          <a:spcPct val="90000"/>
                        </a:lnSpc>
                        <a:spcAft>
                          <a:spcPts val="0"/>
                        </a:spcAft>
                        <a:buSzPts val="1400"/>
                        <a:buFont typeface="Traditional Arabic"/>
                        <a:buChar char="-"/>
                        <a:tabLst>
                          <a:tab pos="359410" algn="r"/>
                        </a:tabLst>
                      </a:pPr>
                      <a:r>
                        <a:rPr lang="ar-DZ" sz="1400" b="1">
                          <a:solidFill>
                            <a:srgbClr val="000000"/>
                          </a:solidFill>
                          <a:latin typeface="Times New Roman"/>
                          <a:ea typeface="Times New Roman"/>
                          <a:cs typeface="Traditional Arabic"/>
                        </a:rPr>
                        <a:t> تخصيص السندات</a:t>
                      </a:r>
                      <a:endParaRPr lang="fr-FR" sz="1400">
                        <a:latin typeface="Times New Roman"/>
                        <a:ea typeface="Times New Roman"/>
                        <a:cs typeface="Arial"/>
                      </a:endParaRPr>
                    </a:p>
                    <a:p>
                      <a:pPr marL="342900" lvl="0" indent="-342900" algn="r" rtl="1">
                        <a:lnSpc>
                          <a:spcPct val="90000"/>
                        </a:lnSpc>
                        <a:spcAft>
                          <a:spcPts val="0"/>
                        </a:spcAft>
                        <a:buSzPts val="1400"/>
                        <a:buFont typeface="Traditional Arabic"/>
                        <a:buChar char="-"/>
                        <a:tabLst>
                          <a:tab pos="359410" algn="r"/>
                        </a:tabLst>
                      </a:pPr>
                      <a:r>
                        <a:rPr lang="ar-DZ" sz="1400" b="1">
                          <a:solidFill>
                            <a:srgbClr val="000000"/>
                          </a:solidFill>
                          <a:latin typeface="Times New Roman"/>
                          <a:ea typeface="Times New Roman"/>
                          <a:cs typeface="Traditional Arabic"/>
                        </a:rPr>
                        <a:t> تحويل السند</a:t>
                      </a:r>
                      <a:endParaRPr lang="fr-FR" sz="1400">
                        <a:latin typeface="Times New Roman"/>
                        <a:ea typeface="Times New Roman"/>
                        <a:cs typeface="Arial"/>
                      </a:endParaRPr>
                    </a:p>
                    <a:p>
                      <a:pPr marL="342900" lvl="0" indent="-342900" algn="r" rtl="1">
                        <a:lnSpc>
                          <a:spcPct val="90000"/>
                        </a:lnSpc>
                        <a:spcAft>
                          <a:spcPts val="0"/>
                        </a:spcAft>
                        <a:buSzPts val="1400"/>
                        <a:buFont typeface="Traditional Arabic"/>
                        <a:buChar char="-"/>
                        <a:tabLst>
                          <a:tab pos="359410" algn="r"/>
                        </a:tabLst>
                      </a:pPr>
                      <a:r>
                        <a:rPr lang="ar-DZ" sz="1400" b="1">
                          <a:solidFill>
                            <a:srgbClr val="000000"/>
                          </a:solidFill>
                          <a:latin typeface="Times New Roman"/>
                          <a:ea typeface="Times New Roman"/>
                          <a:cs typeface="Traditional Arabic"/>
                        </a:rPr>
                        <a:t> التأمين النقدي</a:t>
                      </a:r>
                      <a:endParaRPr lang="fr-FR" sz="1400">
                        <a:latin typeface="Times New Roman"/>
                        <a:ea typeface="Times New Roman"/>
                        <a:cs typeface="Arial"/>
                      </a:endParaRPr>
                    </a:p>
                    <a:p>
                      <a:pPr marL="342900" lvl="0" indent="-342900" algn="r" rtl="1">
                        <a:lnSpc>
                          <a:spcPct val="90000"/>
                        </a:lnSpc>
                        <a:spcAft>
                          <a:spcPts val="0"/>
                        </a:spcAft>
                        <a:buSzPts val="1400"/>
                        <a:buFont typeface="Traditional Arabic"/>
                        <a:buChar char="-"/>
                        <a:tabLst>
                          <a:tab pos="359410" algn="r"/>
                        </a:tabLst>
                      </a:pPr>
                      <a:r>
                        <a:rPr lang="ar-DZ" sz="1400" b="1">
                          <a:solidFill>
                            <a:srgbClr val="000000"/>
                          </a:solidFill>
                          <a:latin typeface="Times New Roman"/>
                          <a:ea typeface="Times New Roman"/>
                          <a:cs typeface="Traditional Arabic"/>
                        </a:rPr>
                        <a:t> مخصصات استهلاك السندات</a:t>
                      </a:r>
                      <a:endParaRPr lang="fr-FR" sz="1400">
                        <a:latin typeface="Times New Roman"/>
                        <a:ea typeface="Times New Roman"/>
                        <a:cs typeface="Arial"/>
                      </a:endParaRPr>
                    </a:p>
                    <a:p>
                      <a:pPr marL="342900" lvl="0" indent="-342900" algn="r" rtl="1">
                        <a:lnSpc>
                          <a:spcPct val="90000"/>
                        </a:lnSpc>
                        <a:spcAft>
                          <a:spcPts val="0"/>
                        </a:spcAft>
                        <a:buSzPts val="1400"/>
                        <a:buFont typeface="Traditional Arabic"/>
                        <a:buChar char="-"/>
                        <a:tabLst>
                          <a:tab pos="359410" algn="r"/>
                        </a:tabLst>
                      </a:pPr>
                      <a:r>
                        <a:rPr lang="ar-DZ" sz="1400" b="1">
                          <a:solidFill>
                            <a:srgbClr val="000000"/>
                          </a:solidFill>
                          <a:latin typeface="Times New Roman"/>
                          <a:ea typeface="Times New Roman"/>
                          <a:cs typeface="Traditional Arabic"/>
                        </a:rPr>
                        <a:t> الفائدة</a:t>
                      </a:r>
                      <a:endParaRPr lang="fr-FR" sz="1400">
                        <a:latin typeface="Times New Roman"/>
                        <a:ea typeface="Times New Roman"/>
                        <a:cs typeface="Arial"/>
                      </a:endParaRPr>
                    </a:p>
                    <a:p>
                      <a:pPr marL="342900" lvl="0" indent="-342900" algn="r" rtl="1">
                        <a:lnSpc>
                          <a:spcPct val="90000"/>
                        </a:lnSpc>
                        <a:spcAft>
                          <a:spcPts val="0"/>
                        </a:spcAft>
                        <a:buSzPts val="1400"/>
                        <a:buFont typeface="Traditional Arabic"/>
                        <a:buChar char="-"/>
                        <a:tabLst>
                          <a:tab pos="359410" algn="r"/>
                        </a:tabLst>
                      </a:pPr>
                      <a:r>
                        <a:rPr lang="ar-DZ" sz="1400" b="1">
                          <a:solidFill>
                            <a:srgbClr val="000000"/>
                          </a:solidFill>
                          <a:latin typeface="Times New Roman"/>
                          <a:ea typeface="Times New Roman"/>
                          <a:cs typeface="Traditional Arabic"/>
                        </a:rPr>
                        <a:t> الكمبيالة المعاد خصمها</a:t>
                      </a:r>
                      <a:endParaRPr lang="fr-FR" sz="1400">
                        <a:latin typeface="Times New Roman"/>
                        <a:ea typeface="Times New Roman"/>
                        <a:cs typeface="Arial"/>
                      </a:endParaRPr>
                    </a:p>
                    <a:p>
                      <a:pPr marL="342900" lvl="0" indent="-342900" algn="r" rtl="1">
                        <a:lnSpc>
                          <a:spcPct val="90000"/>
                        </a:lnSpc>
                        <a:spcAft>
                          <a:spcPts val="0"/>
                        </a:spcAft>
                        <a:buSzPts val="1400"/>
                        <a:buFont typeface="Traditional Arabic"/>
                        <a:buChar char="-"/>
                        <a:tabLst>
                          <a:tab pos="359410" algn="r"/>
                        </a:tabLst>
                      </a:pPr>
                      <a:r>
                        <a:rPr lang="ar-DZ" sz="1400" b="1">
                          <a:solidFill>
                            <a:srgbClr val="000000"/>
                          </a:solidFill>
                          <a:latin typeface="Times New Roman"/>
                          <a:ea typeface="Times New Roman"/>
                          <a:cs typeface="Traditional Arabic"/>
                        </a:rPr>
                        <a:t> مخاطر الإئتمان</a:t>
                      </a:r>
                      <a:endParaRPr lang="fr-FR" sz="1400">
                        <a:latin typeface="Times New Roman"/>
                        <a:ea typeface="Times New Roman"/>
                        <a:cs typeface="Arial"/>
                      </a:endParaRPr>
                    </a:p>
                  </a:txBody>
                  <a:tcPr marL="58835" marR="58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r" rtl="1">
                        <a:lnSpc>
                          <a:spcPct val="90000"/>
                        </a:lnSpc>
                        <a:spcAft>
                          <a:spcPts val="0"/>
                        </a:spcAft>
                        <a:buSzPts val="1400"/>
                        <a:buFont typeface="Traditional Arabic"/>
                        <a:buChar char="-"/>
                        <a:tabLst>
                          <a:tab pos="225425" algn="r"/>
                        </a:tabLst>
                      </a:pPr>
                      <a:r>
                        <a:rPr lang="ar-DZ" sz="1400" dirty="0">
                          <a:solidFill>
                            <a:srgbClr val="000000"/>
                          </a:solidFill>
                          <a:latin typeface="Times New Roman"/>
                          <a:ea typeface="Times New Roman"/>
                          <a:cs typeface="Traditional Arabic"/>
                        </a:rPr>
                        <a:t>تلغى وتصبح تخصيص الأسهم</a:t>
                      </a:r>
                      <a:endParaRPr lang="fr-FR" sz="1400" dirty="0">
                        <a:latin typeface="Times New Roman"/>
                        <a:ea typeface="Times New Roman"/>
                        <a:cs typeface="Arial"/>
                      </a:endParaRPr>
                    </a:p>
                    <a:p>
                      <a:pPr marL="342900" lvl="0" indent="-342900" algn="just" rtl="1">
                        <a:lnSpc>
                          <a:spcPct val="90000"/>
                        </a:lnSpc>
                        <a:spcAft>
                          <a:spcPts val="0"/>
                        </a:spcAft>
                        <a:buSzPts val="1400"/>
                        <a:buFont typeface="Traditional Arabic"/>
                        <a:buChar char="-"/>
                      </a:pPr>
                      <a:r>
                        <a:rPr lang="ar-DZ" sz="1400" dirty="0">
                          <a:solidFill>
                            <a:srgbClr val="000000"/>
                          </a:solidFill>
                          <a:latin typeface="Times New Roman"/>
                          <a:ea typeface="Times New Roman"/>
                          <a:cs typeface="Traditional Arabic"/>
                        </a:rPr>
                        <a:t>يلغى </a:t>
                      </a:r>
                      <a:endParaRPr lang="fr-FR" sz="1400" dirty="0">
                        <a:latin typeface="Times New Roman"/>
                        <a:ea typeface="Times New Roman"/>
                        <a:cs typeface="Arial"/>
                      </a:endParaRPr>
                    </a:p>
                    <a:p>
                      <a:pPr marL="342900" lvl="0" indent="-342900" algn="just" rtl="1">
                        <a:lnSpc>
                          <a:spcPct val="90000"/>
                        </a:lnSpc>
                        <a:spcAft>
                          <a:spcPts val="0"/>
                        </a:spcAft>
                        <a:buSzPts val="1400"/>
                        <a:buFont typeface="Traditional Arabic"/>
                        <a:buChar char="-"/>
                      </a:pPr>
                      <a:r>
                        <a:rPr lang="ar-DZ" sz="1400" dirty="0">
                          <a:solidFill>
                            <a:srgbClr val="000000"/>
                          </a:solidFill>
                          <a:latin typeface="Times New Roman"/>
                          <a:ea typeface="Times New Roman"/>
                          <a:cs typeface="Traditional Arabic"/>
                        </a:rPr>
                        <a:t>التأمين الإسلامي النقدي</a:t>
                      </a:r>
                      <a:endParaRPr lang="fr-FR" sz="1400" dirty="0">
                        <a:latin typeface="Times New Roman"/>
                        <a:ea typeface="Times New Roman"/>
                        <a:cs typeface="Arial"/>
                      </a:endParaRPr>
                    </a:p>
                    <a:p>
                      <a:pPr marL="342900" lvl="0" indent="-342900" algn="just" rtl="1">
                        <a:lnSpc>
                          <a:spcPct val="90000"/>
                        </a:lnSpc>
                        <a:spcAft>
                          <a:spcPts val="0"/>
                        </a:spcAft>
                        <a:buSzPts val="1400"/>
                        <a:buFont typeface="Traditional Arabic"/>
                        <a:buChar char="-"/>
                      </a:pPr>
                      <a:r>
                        <a:rPr lang="ar-DZ" sz="1400" dirty="0">
                          <a:solidFill>
                            <a:srgbClr val="000000"/>
                          </a:solidFill>
                          <a:latin typeface="Times New Roman"/>
                          <a:ea typeface="Times New Roman"/>
                          <a:cs typeface="Traditional Arabic"/>
                        </a:rPr>
                        <a:t>يلغى </a:t>
                      </a:r>
                      <a:endParaRPr lang="fr-FR" sz="1400" dirty="0">
                        <a:latin typeface="Times New Roman"/>
                        <a:ea typeface="Times New Roman"/>
                        <a:cs typeface="Arial"/>
                      </a:endParaRPr>
                    </a:p>
                    <a:p>
                      <a:pPr marL="342900" lvl="0" indent="-342900" algn="just" rtl="1">
                        <a:lnSpc>
                          <a:spcPct val="90000"/>
                        </a:lnSpc>
                        <a:spcAft>
                          <a:spcPts val="0"/>
                        </a:spcAft>
                        <a:buSzPts val="1400"/>
                        <a:buFont typeface="Traditional Arabic"/>
                        <a:buChar char="-"/>
                      </a:pPr>
                      <a:r>
                        <a:rPr lang="ar-DZ" sz="1400" dirty="0">
                          <a:solidFill>
                            <a:srgbClr val="000000"/>
                          </a:solidFill>
                          <a:latin typeface="Times New Roman"/>
                          <a:ea typeface="Times New Roman"/>
                          <a:cs typeface="Traditional Arabic"/>
                        </a:rPr>
                        <a:t>العائد </a:t>
                      </a:r>
                      <a:endParaRPr lang="fr-FR" sz="1400" dirty="0">
                        <a:latin typeface="Times New Roman"/>
                        <a:ea typeface="Times New Roman"/>
                        <a:cs typeface="Arial"/>
                      </a:endParaRPr>
                    </a:p>
                    <a:p>
                      <a:pPr marL="342900" lvl="0" indent="-342900" algn="just" rtl="1">
                        <a:lnSpc>
                          <a:spcPct val="90000"/>
                        </a:lnSpc>
                        <a:spcAft>
                          <a:spcPts val="0"/>
                        </a:spcAft>
                        <a:buSzPts val="1400"/>
                        <a:buFont typeface="Traditional Arabic"/>
                        <a:buChar char="-"/>
                      </a:pPr>
                      <a:r>
                        <a:rPr lang="ar-DZ" sz="1400" dirty="0">
                          <a:solidFill>
                            <a:srgbClr val="000000"/>
                          </a:solidFill>
                          <a:latin typeface="Times New Roman"/>
                          <a:ea typeface="Times New Roman"/>
                          <a:cs typeface="Traditional Arabic"/>
                        </a:rPr>
                        <a:t>تلغى</a:t>
                      </a:r>
                      <a:endParaRPr lang="fr-FR" sz="1400" dirty="0">
                        <a:latin typeface="Times New Roman"/>
                        <a:ea typeface="Times New Roman"/>
                        <a:cs typeface="Arial"/>
                      </a:endParaRPr>
                    </a:p>
                    <a:p>
                      <a:pPr marL="342900" lvl="0" indent="-342900" algn="just" rtl="1">
                        <a:lnSpc>
                          <a:spcPct val="90000"/>
                        </a:lnSpc>
                        <a:spcAft>
                          <a:spcPts val="0"/>
                        </a:spcAft>
                        <a:buSzPts val="1400"/>
                        <a:buFont typeface="Traditional Arabic"/>
                        <a:buChar char="-"/>
                      </a:pPr>
                      <a:r>
                        <a:rPr lang="ar-DZ" sz="1400" dirty="0">
                          <a:solidFill>
                            <a:srgbClr val="000000"/>
                          </a:solidFill>
                          <a:latin typeface="Times New Roman"/>
                          <a:ea typeface="Times New Roman"/>
                          <a:cs typeface="Traditional Arabic"/>
                        </a:rPr>
                        <a:t>مخاطر المشاركات</a:t>
                      </a:r>
                      <a:endParaRPr lang="fr-FR" sz="1400" dirty="0">
                        <a:latin typeface="Times New Roman"/>
                        <a:ea typeface="Times New Roman"/>
                        <a:cs typeface="Arial"/>
                      </a:endParaRPr>
                    </a:p>
                  </a:txBody>
                  <a:tcPr marL="58835" marR="58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428604"/>
            <a:ext cx="8686800" cy="5651521"/>
          </a:xfrm>
        </p:spPr>
        <p:txBody>
          <a:bodyPr/>
          <a:lstStyle/>
          <a:p>
            <a:pPr algn="r" rtl="1">
              <a:buNone/>
            </a:pPr>
            <a:r>
              <a:rPr lang="ar-DZ" sz="2400" b="1" dirty="0" smtClean="0">
                <a:effectLst>
                  <a:outerShdw blurRad="38100" dist="38100" dir="2700000" algn="tl">
                    <a:srgbClr val="000000">
                      <a:alpha val="43137"/>
                    </a:srgbClr>
                  </a:outerShdw>
                </a:effectLst>
                <a:latin typeface="Sakkal Majalla" pitchFamily="2" charset="-78"/>
                <a:cs typeface="Sakkal Majalla" pitchFamily="2" charset="-78"/>
              </a:rPr>
              <a:t>ثالثا: إنشاء مصرف إسلامي جديد</a:t>
            </a:r>
            <a:r>
              <a:rPr lang="ar-DZ" b="1" dirty="0" smtClean="0"/>
              <a:t> </a:t>
            </a:r>
            <a:endParaRPr lang="fr-FR" dirty="0" smtClean="0"/>
          </a:p>
          <a:p>
            <a:pPr algn="just" rtl="1">
              <a:buNone/>
            </a:pPr>
            <a:endParaRPr lang="ar-DZ" sz="2000" dirty="0" smtClean="0">
              <a:latin typeface="Sakkal Majalla" pitchFamily="2" charset="-78"/>
              <a:cs typeface="Sakkal Majalla" pitchFamily="2" charset="-78"/>
            </a:endParaRPr>
          </a:p>
          <a:p>
            <a:pPr algn="just" rtl="1">
              <a:buNone/>
            </a:pPr>
            <a:r>
              <a:rPr lang="ar-DZ" sz="2000" dirty="0" smtClean="0">
                <a:latin typeface="Sakkal Majalla" pitchFamily="2" charset="-78"/>
                <a:cs typeface="Sakkal Majalla" pitchFamily="2" charset="-78"/>
              </a:rPr>
              <a:t> </a:t>
            </a:r>
            <a:r>
              <a:rPr lang="ar-DZ" sz="2000" dirty="0" smtClean="0">
                <a:latin typeface="Sakkal Majalla" pitchFamily="2" charset="-78"/>
                <a:cs typeface="Sakkal Majalla" pitchFamily="2" charset="-78"/>
              </a:rPr>
              <a:t>       يعتبر </a:t>
            </a:r>
            <a:r>
              <a:rPr lang="ar-DZ" sz="2000" dirty="0" smtClean="0">
                <a:latin typeface="Sakkal Majalla" pitchFamily="2" charset="-78"/>
                <a:cs typeface="Sakkal Majalla" pitchFamily="2" charset="-78"/>
              </a:rPr>
              <a:t>هذا الشكل من أفضل </a:t>
            </a:r>
            <a:r>
              <a:rPr lang="ar-DZ" sz="2000" dirty="0" smtClean="0">
                <a:latin typeface="Sakkal Majalla" pitchFamily="2" charset="-78"/>
                <a:cs typeface="Sakkal Majalla" pitchFamily="2" charset="-78"/>
              </a:rPr>
              <a:t>أشكال </a:t>
            </a:r>
            <a:r>
              <a:rPr lang="ar-DZ" sz="2000" dirty="0" smtClean="0">
                <a:latin typeface="Sakkal Majalla" pitchFamily="2" charset="-78"/>
                <a:cs typeface="Sakkal Majalla" pitchFamily="2" charset="-78"/>
              </a:rPr>
              <a:t>التحول للعمل المصرفي الإسلامي، ذلك أن تأسيس مصرف إسلامي جديد يعني التحكم من البداية في نظام العمل المصرفي، ومبادئه بما يضمن عدم وجود مشاكل </a:t>
            </a:r>
            <a:r>
              <a:rPr lang="ar-DZ" sz="2000" dirty="0" err="1" smtClean="0">
                <a:latin typeface="Sakkal Majalla" pitchFamily="2" charset="-78"/>
                <a:cs typeface="Sakkal Majalla" pitchFamily="2" charset="-78"/>
              </a:rPr>
              <a:t>وإختلالات</a:t>
            </a:r>
            <a:r>
              <a:rPr lang="ar-DZ" sz="2000" dirty="0" smtClean="0">
                <a:latin typeface="Sakkal Majalla" pitchFamily="2" charset="-78"/>
                <a:cs typeface="Sakkal Majalla" pitchFamily="2" charset="-78"/>
              </a:rPr>
              <a:t>، وضمان أحسن أداء</a:t>
            </a:r>
            <a:r>
              <a:rPr lang="ar-DZ" sz="2000" dirty="0" smtClean="0">
                <a:latin typeface="Sakkal Majalla" pitchFamily="2" charset="-78"/>
                <a:cs typeface="Sakkal Majalla" pitchFamily="2" charset="-78"/>
              </a:rPr>
              <a:t>،</a:t>
            </a:r>
          </a:p>
          <a:p>
            <a:pPr algn="just" rtl="1">
              <a:buNone/>
            </a:pPr>
            <a:r>
              <a:rPr lang="ar-DZ" sz="2000" dirty="0" smtClean="0">
                <a:latin typeface="Sakkal Majalla" pitchFamily="2" charset="-78"/>
                <a:cs typeface="Sakkal Majalla" pitchFamily="2" charset="-78"/>
              </a:rPr>
              <a:t>وتقوم عملية إنشاء مصرف إسلامي جديد على </a:t>
            </a:r>
            <a:r>
              <a:rPr lang="ar-DZ" sz="2000" dirty="0" smtClean="0">
                <a:latin typeface="Sakkal Majalla" pitchFamily="2" charset="-78"/>
                <a:cs typeface="Sakkal Majalla" pitchFamily="2" charset="-78"/>
              </a:rPr>
              <a:t>الخطوات التالية:</a:t>
            </a:r>
            <a:endParaRPr lang="fr-FR" sz="2000" dirty="0" smtClean="0">
              <a:latin typeface="Sakkal Majalla" pitchFamily="2" charset="-78"/>
              <a:cs typeface="Sakkal Majalla" pitchFamily="2" charset="-78"/>
            </a:endParaRPr>
          </a:p>
          <a:p>
            <a:pPr algn="just" rtl="1">
              <a:buNone/>
            </a:pPr>
            <a:r>
              <a:rPr lang="ar-DZ" sz="2000" dirty="0" smtClean="0">
                <a:latin typeface="Sakkal Majalla" pitchFamily="2" charset="-78"/>
                <a:cs typeface="Sakkal Majalla" pitchFamily="2" charset="-78"/>
              </a:rPr>
              <a:t>1. </a:t>
            </a:r>
            <a:r>
              <a:rPr lang="ar-DZ" sz="2000" dirty="0" err="1" smtClean="0">
                <a:latin typeface="Sakkal Majalla" pitchFamily="2" charset="-78"/>
                <a:cs typeface="Sakkal Majalla" pitchFamily="2" charset="-78"/>
              </a:rPr>
              <a:t>إستطلاع</a:t>
            </a:r>
            <a:r>
              <a:rPr lang="ar-DZ" sz="2000" dirty="0" smtClean="0">
                <a:latin typeface="Sakkal Majalla" pitchFamily="2" charset="-78"/>
                <a:cs typeface="Sakkal Majalla" pitchFamily="2" charset="-78"/>
              </a:rPr>
              <a:t> موقف السلطة النقدية للحصول على </a:t>
            </a:r>
            <a:r>
              <a:rPr lang="ar-DZ" sz="2000" dirty="0" smtClean="0">
                <a:latin typeface="Sakkal Majalla" pitchFamily="2" charset="-78"/>
                <a:cs typeface="Sakkal Majalla" pitchFamily="2" charset="-78"/>
              </a:rPr>
              <a:t>ترخيص؛</a:t>
            </a:r>
          </a:p>
          <a:p>
            <a:pPr algn="just" rtl="1">
              <a:buNone/>
            </a:pPr>
            <a:r>
              <a:rPr lang="ar-DZ" sz="2000" dirty="0" smtClean="0">
                <a:latin typeface="Sakkal Majalla" pitchFamily="2" charset="-78"/>
                <a:cs typeface="Sakkal Majalla" pitchFamily="2" charset="-78"/>
              </a:rPr>
              <a:t>2. </a:t>
            </a:r>
            <a:r>
              <a:rPr lang="ar-DZ" sz="2000" dirty="0" smtClean="0">
                <a:latin typeface="Sakkal Majalla" pitchFamily="2" charset="-78"/>
                <a:cs typeface="Sakkal Majalla" pitchFamily="2" charset="-78"/>
              </a:rPr>
              <a:t>بيان الأهداف من إنشاء نظام مصرفي جديد يختلف عن غيره من النظم </a:t>
            </a:r>
            <a:r>
              <a:rPr lang="ar-DZ" sz="2000" dirty="0" err="1" smtClean="0">
                <a:latin typeface="Sakkal Majalla" pitchFamily="2" charset="-78"/>
                <a:cs typeface="Sakkal Majalla" pitchFamily="2" charset="-78"/>
              </a:rPr>
              <a:t>الربوية</a:t>
            </a:r>
            <a:r>
              <a:rPr lang="ar-DZ" sz="2000" dirty="0" smtClean="0">
                <a:latin typeface="Sakkal Majalla" pitchFamily="2" charset="-78"/>
                <a:cs typeface="Sakkal Majalla" pitchFamily="2" charset="-78"/>
              </a:rPr>
              <a:t>؛</a:t>
            </a:r>
          </a:p>
          <a:p>
            <a:pPr algn="just" rtl="1">
              <a:buNone/>
            </a:pPr>
            <a:r>
              <a:rPr lang="ar-DZ" sz="2000" dirty="0" smtClean="0">
                <a:latin typeface="Sakkal Majalla" pitchFamily="2" charset="-78"/>
                <a:cs typeface="Sakkal Majalla" pitchFamily="2" charset="-78"/>
              </a:rPr>
              <a:t>3. </a:t>
            </a:r>
            <a:r>
              <a:rPr lang="ar-DZ" sz="2000" dirty="0" smtClean="0">
                <a:latin typeface="Sakkal Majalla" pitchFamily="2" charset="-78"/>
                <a:cs typeface="Sakkal Majalla" pitchFamily="2" charset="-78"/>
              </a:rPr>
              <a:t>إعداد الوثائق الرسمية لعقد تأسيس </a:t>
            </a:r>
            <a:r>
              <a:rPr lang="ar-DZ" sz="2000" dirty="0" smtClean="0">
                <a:latin typeface="Sakkal Majalla" pitchFamily="2" charset="-78"/>
                <a:cs typeface="Sakkal Majalla" pitchFamily="2" charset="-78"/>
              </a:rPr>
              <a:t>المصرف؛</a:t>
            </a:r>
          </a:p>
          <a:p>
            <a:pPr lvl="0" algn="just" rtl="1">
              <a:buNone/>
            </a:pPr>
            <a:r>
              <a:rPr lang="ar-DZ" sz="2000" dirty="0" smtClean="0">
                <a:latin typeface="Sakkal Majalla" pitchFamily="2" charset="-78"/>
                <a:cs typeface="Sakkal Majalla" pitchFamily="2" charset="-78"/>
              </a:rPr>
              <a:t>4. </a:t>
            </a:r>
            <a:r>
              <a:rPr lang="ar-DZ" sz="2000" dirty="0" err="1" smtClean="0">
                <a:latin typeface="Sakkal Majalla" pitchFamily="2" charset="-78"/>
                <a:cs typeface="Sakkal Majalla" pitchFamily="2" charset="-78"/>
              </a:rPr>
              <a:t>إختيار</a:t>
            </a:r>
            <a:r>
              <a:rPr lang="ar-DZ" sz="2000" dirty="0" smtClean="0">
                <a:latin typeface="Sakkal Majalla" pitchFamily="2" charset="-78"/>
                <a:cs typeface="Sakkal Majalla" pitchFamily="2" charset="-78"/>
              </a:rPr>
              <a:t> مقر المصرف الإسلامي، والعاملين لمهام التأسيس والإعداد؛</a:t>
            </a:r>
            <a:endParaRPr lang="fr-FR" sz="2000" dirty="0" smtClean="0">
              <a:latin typeface="Sakkal Majalla" pitchFamily="2" charset="-78"/>
              <a:cs typeface="Sakkal Majalla" pitchFamily="2" charset="-78"/>
            </a:endParaRPr>
          </a:p>
          <a:p>
            <a:pPr lvl="0" algn="just" rtl="1">
              <a:buNone/>
            </a:pPr>
            <a:r>
              <a:rPr lang="ar-DZ" sz="2000" dirty="0" smtClean="0">
                <a:latin typeface="Sakkal Majalla" pitchFamily="2" charset="-78"/>
                <a:cs typeface="Sakkal Majalla" pitchFamily="2" charset="-78"/>
              </a:rPr>
              <a:t>5. تصميم </a:t>
            </a:r>
            <a:r>
              <a:rPr lang="ar-DZ" sz="2000" dirty="0" smtClean="0">
                <a:latin typeface="Sakkal Majalla" pitchFamily="2" charset="-78"/>
                <a:cs typeface="Sakkal Majalla" pitchFamily="2" charset="-78"/>
              </a:rPr>
              <a:t>الهيكل التنظيمي والوظيفي </a:t>
            </a:r>
            <a:r>
              <a:rPr lang="ar-DZ" sz="2000" dirty="0" err="1" smtClean="0">
                <a:latin typeface="Sakkal Majalla" pitchFamily="2" charset="-78"/>
                <a:cs typeface="Sakkal Majalla" pitchFamily="2" charset="-78"/>
              </a:rPr>
              <a:t>الإفتتاحي</a:t>
            </a:r>
            <a:r>
              <a:rPr lang="ar-DZ" sz="2000" dirty="0" smtClean="0">
                <a:latin typeface="Sakkal Majalla" pitchFamily="2" charset="-78"/>
                <a:cs typeface="Sakkal Majalla" pitchFamily="2" charset="-78"/>
              </a:rPr>
              <a:t> </a:t>
            </a:r>
            <a:r>
              <a:rPr lang="ar-DZ" sz="2000" dirty="0" smtClean="0">
                <a:latin typeface="Sakkal Majalla" pitchFamily="2" charset="-78"/>
                <a:cs typeface="Sakkal Majalla" pitchFamily="2" charset="-78"/>
              </a:rPr>
              <a:t>للمصرف؛ </a:t>
            </a:r>
          </a:p>
          <a:p>
            <a:pPr lvl="0" algn="just" rtl="1">
              <a:buNone/>
            </a:pPr>
            <a:r>
              <a:rPr lang="ar-DZ" sz="2000" dirty="0" smtClean="0">
                <a:latin typeface="Sakkal Majalla" pitchFamily="2" charset="-78"/>
                <a:cs typeface="Sakkal Majalla" pitchFamily="2" charset="-78"/>
              </a:rPr>
              <a:t>6. </a:t>
            </a:r>
            <a:r>
              <a:rPr lang="ar-DZ" sz="2000" dirty="0" err="1" smtClean="0">
                <a:latin typeface="Sakkal Majalla" pitchFamily="2" charset="-78"/>
                <a:cs typeface="Sakkal Majalla" pitchFamily="2" charset="-78"/>
              </a:rPr>
              <a:t>إختيار</a:t>
            </a:r>
            <a:r>
              <a:rPr lang="ar-DZ" sz="2000" dirty="0" smtClean="0">
                <a:latin typeface="Sakkal Majalla" pitchFamily="2" charset="-78"/>
                <a:cs typeface="Sakkal Majalla" pitchFamily="2" charset="-78"/>
              </a:rPr>
              <a:t> </a:t>
            </a:r>
            <a:r>
              <a:rPr lang="ar-DZ" sz="2000" dirty="0" smtClean="0">
                <a:latin typeface="Sakkal Majalla" pitchFamily="2" charset="-78"/>
                <a:cs typeface="Sakkal Majalla" pitchFamily="2" charset="-78"/>
              </a:rPr>
              <a:t>الكوادر البشرية المؤهلة لمباشرة النشاط بعد التهيئة المبدئية من خلال برنامج </a:t>
            </a:r>
            <a:r>
              <a:rPr lang="ar-DZ" sz="2000" dirty="0" smtClean="0">
                <a:latin typeface="Sakkal Majalla" pitchFamily="2" charset="-78"/>
                <a:cs typeface="Sakkal Majalla" pitchFamily="2" charset="-78"/>
              </a:rPr>
              <a:t>تعريفي؛</a:t>
            </a:r>
          </a:p>
          <a:p>
            <a:pPr lvl="0" algn="just" rtl="1">
              <a:buNone/>
            </a:pPr>
            <a:r>
              <a:rPr lang="ar-DZ" sz="2000" dirty="0" smtClean="0">
                <a:latin typeface="Sakkal Majalla" pitchFamily="2" charset="-78"/>
                <a:cs typeface="Sakkal Majalla" pitchFamily="2" charset="-78"/>
              </a:rPr>
              <a:t>7. القيام </a:t>
            </a:r>
            <a:r>
              <a:rPr lang="ar-DZ" sz="2000" dirty="0" smtClean="0">
                <a:latin typeface="Sakkal Majalla" pitchFamily="2" charset="-78"/>
                <a:cs typeface="Sakkal Majalla" pitchFamily="2" charset="-78"/>
              </a:rPr>
              <a:t>بحملات ترويجية للإعلام عن المصرف الجديد ومن ثم </a:t>
            </a:r>
            <a:r>
              <a:rPr lang="ar-DZ" sz="2000" dirty="0" err="1" smtClean="0">
                <a:latin typeface="Sakkal Majalla" pitchFamily="2" charset="-78"/>
                <a:cs typeface="Sakkal Majalla" pitchFamily="2" charset="-78"/>
              </a:rPr>
              <a:t>الإفتتاح</a:t>
            </a:r>
            <a:r>
              <a:rPr lang="ar-DZ" sz="2000" dirty="0" smtClean="0">
                <a:latin typeface="Sakkal Majalla" pitchFamily="2" charset="-78"/>
                <a:cs typeface="Sakkal Majalla" pitchFamily="2" charset="-78"/>
              </a:rPr>
              <a:t> الرسمي له.</a:t>
            </a:r>
            <a:endParaRPr lang="fr-FR" sz="2000" dirty="0" smtClean="0">
              <a:latin typeface="Sakkal Majalla" pitchFamily="2" charset="-78"/>
              <a:cs typeface="Sakkal Majalla" pitchFamily="2" charset="-78"/>
            </a:endParaRPr>
          </a:p>
          <a:p>
            <a:pPr algn="just" rtl="1">
              <a:buNone/>
            </a:pPr>
            <a:endParaRPr lang="fr-FR" sz="2000" dirty="0">
              <a:latin typeface="Sakkal Majalla" pitchFamily="2" charset="-78"/>
              <a:cs typeface="Sakkal Majalla" pitchFamily="2" charset="-78"/>
            </a:endParaRPr>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2400" dirty="0" smtClean="0">
                <a:effectLst>
                  <a:outerShdw blurRad="38100" dist="38100" dir="2700000" algn="tl">
                    <a:srgbClr val="000000">
                      <a:alpha val="43137"/>
                    </a:srgbClr>
                  </a:outerShdw>
                  <a:reflection blurRad="12700" stA="48000" endA="300" endPos="55000" dir="5400000" sy="-90000" algn="bl" rotWithShape="0"/>
                </a:effectLst>
                <a:latin typeface="Sakkal Majalla" pitchFamily="2" charset="-78"/>
                <a:cs typeface="Sakkal Majalla" pitchFamily="2" charset="-78"/>
              </a:rPr>
              <a:t>رابعا: فروع المعاملات الإسلامية </a:t>
            </a:r>
            <a:r>
              <a:rPr lang="fr-FR" sz="2400" dirty="0" smtClean="0">
                <a:effectLst>
                  <a:outerShdw blurRad="38100" dist="38100" dir="2700000" algn="tl">
                    <a:srgbClr val="000000">
                      <a:alpha val="43137"/>
                    </a:srgbClr>
                  </a:outerShdw>
                  <a:reflection blurRad="12700" stA="48000" endA="300" endPos="55000" dir="5400000" sy="-90000" algn="bl" rotWithShape="0"/>
                </a:effectLst>
                <a:latin typeface="Sakkal Majalla" pitchFamily="2" charset="-78"/>
                <a:cs typeface="Sakkal Majalla" pitchFamily="2" charset="-78"/>
              </a:rPr>
              <a:t/>
            </a:r>
            <a:br>
              <a:rPr lang="fr-FR" sz="2400" dirty="0" smtClean="0">
                <a:effectLst>
                  <a:outerShdw blurRad="38100" dist="38100" dir="2700000" algn="tl">
                    <a:srgbClr val="000000">
                      <a:alpha val="43137"/>
                    </a:srgbClr>
                  </a:outerShdw>
                  <a:reflection blurRad="12700" stA="48000" endA="300" endPos="55000" dir="5400000" sy="-90000" algn="bl" rotWithShape="0"/>
                </a:effectLst>
                <a:latin typeface="Sakkal Majalla" pitchFamily="2" charset="-78"/>
                <a:cs typeface="Sakkal Majalla" pitchFamily="2" charset="-78"/>
              </a:rPr>
            </a:br>
            <a:endParaRPr lang="fr-FR" sz="2400" dirty="0">
              <a:effectLst>
                <a:outerShdw blurRad="38100" dist="38100" dir="2700000" algn="tl">
                  <a:srgbClr val="000000">
                    <a:alpha val="43137"/>
                  </a:srgbClr>
                </a:outerShdw>
                <a:reflection blurRad="12700" stA="48000" endA="300" endPos="55000" dir="5400000" sy="-90000" algn="bl" rotWithShape="0"/>
              </a:effectLst>
              <a:latin typeface="Sakkal Majalla" pitchFamily="2" charset="-78"/>
              <a:cs typeface="Sakkal Majalla" pitchFamily="2" charset="-78"/>
            </a:endParaRPr>
          </a:p>
        </p:txBody>
      </p:sp>
      <p:sp>
        <p:nvSpPr>
          <p:cNvPr id="3" name="Espace réservé du contenu 2"/>
          <p:cNvSpPr>
            <a:spLocks noGrp="1"/>
          </p:cNvSpPr>
          <p:nvPr>
            <p:ph idx="1"/>
          </p:nvPr>
        </p:nvSpPr>
        <p:spPr>
          <a:xfrm>
            <a:off x="304800" y="1071546"/>
            <a:ext cx="8686800" cy="5008579"/>
          </a:xfrm>
        </p:spPr>
        <p:txBody>
          <a:bodyPr/>
          <a:lstStyle/>
          <a:p>
            <a:pPr algn="r" rtl="1">
              <a:buNone/>
            </a:pPr>
            <a:r>
              <a:rPr lang="ar-DZ" sz="2000" dirty="0" smtClean="0">
                <a:latin typeface="Sakkal Majalla" pitchFamily="2" charset="-78"/>
                <a:cs typeface="Sakkal Majalla" pitchFamily="2" charset="-78"/>
              </a:rPr>
              <a:t>في هذا الشكل يتحول البنك التقليدي للعمل الإسلامي بإنشاء فروع إسلامية متخصصة أو نوافذ إسلامية لممارسة الأعمال المصرفية وفقا لأحكام الشريعة الإسلامية، ويطلق عليها </a:t>
            </a:r>
            <a:r>
              <a:rPr lang="ar-DZ" sz="2000" dirty="0" err="1" smtClean="0">
                <a:latin typeface="Sakkal Majalla" pitchFamily="2" charset="-78"/>
                <a:cs typeface="Sakkal Majalla" pitchFamily="2" charset="-78"/>
              </a:rPr>
              <a:t>بـ</a:t>
            </a:r>
            <a:r>
              <a:rPr lang="ar-DZ" sz="2000" dirty="0" smtClean="0">
                <a:latin typeface="Sakkal Majalla" pitchFamily="2" charset="-78"/>
                <a:cs typeface="Sakkal Majalla" pitchFamily="2" charset="-78"/>
              </a:rPr>
              <a:t> "النظام المزدوج" وهو النظام الذي يقدم فيه البنك </a:t>
            </a:r>
            <a:r>
              <a:rPr lang="ar-DZ" sz="2000" dirty="0" err="1" smtClean="0">
                <a:latin typeface="Sakkal Majalla" pitchFamily="2" charset="-78"/>
                <a:cs typeface="Sakkal Majalla" pitchFamily="2" charset="-78"/>
              </a:rPr>
              <a:t>الربوي</a:t>
            </a:r>
            <a:r>
              <a:rPr lang="ar-DZ" sz="2000" dirty="0" smtClean="0">
                <a:latin typeface="Sakkal Majalla" pitchFamily="2" charset="-78"/>
                <a:cs typeface="Sakkal Majalla" pitchFamily="2" charset="-78"/>
              </a:rPr>
              <a:t> خدمات مصرفية إسلامية إلى جانب الخدمات التقليدية. </a:t>
            </a:r>
            <a:endParaRPr lang="ar-DZ" sz="2000" dirty="0" smtClean="0">
              <a:latin typeface="Sakkal Majalla" pitchFamily="2" charset="-78"/>
              <a:cs typeface="Sakkal Majalla" pitchFamily="2" charset="-78"/>
            </a:endParaRPr>
          </a:p>
          <a:p>
            <a:pPr algn="r" rtl="1">
              <a:buNone/>
            </a:pPr>
            <a:endParaRPr lang="ar-DZ" sz="2000" dirty="0" smtClean="0">
              <a:latin typeface="Sakkal Majalla" pitchFamily="2" charset="-78"/>
              <a:cs typeface="Sakkal Majalla" pitchFamily="2" charset="-78"/>
            </a:endParaRPr>
          </a:p>
          <a:p>
            <a:pPr algn="just" rtl="1">
              <a:buNone/>
            </a:pPr>
            <a:r>
              <a:rPr lang="ar-SA" sz="2000" dirty="0" smtClean="0">
                <a:latin typeface="Sakkal Majalla" pitchFamily="2" charset="-78"/>
                <a:cs typeface="Sakkal Majalla" pitchFamily="2" charset="-78"/>
              </a:rPr>
              <a:t>وفق هذا المدخل تتخذ البنوك التقليدية عدة أشكال لتقديم الخدمات المصرفية الإسلامية نذكرها </a:t>
            </a:r>
            <a:r>
              <a:rPr lang="ar-SA" sz="2000" dirty="0" err="1" smtClean="0">
                <a:latin typeface="Sakkal Majalla" pitchFamily="2" charset="-78"/>
                <a:cs typeface="Sakkal Majalla" pitchFamily="2" charset="-78"/>
              </a:rPr>
              <a:t>كمايلي</a:t>
            </a:r>
            <a:r>
              <a:rPr lang="ar-SA" sz="2000" dirty="0" smtClean="0">
                <a:latin typeface="Sakkal Majalla" pitchFamily="2" charset="-78"/>
                <a:cs typeface="Sakkal Majalla" pitchFamily="2" charset="-78"/>
              </a:rPr>
              <a:t>:  </a:t>
            </a:r>
            <a:endParaRPr lang="fr-FR" sz="2000" dirty="0" smtClean="0">
              <a:latin typeface="Sakkal Majalla" pitchFamily="2" charset="-78"/>
              <a:cs typeface="Sakkal Majalla" pitchFamily="2" charset="-78"/>
            </a:endParaRPr>
          </a:p>
          <a:p>
            <a:pPr lvl="0" algn="just" rtl="1">
              <a:buNone/>
            </a:pPr>
            <a:r>
              <a:rPr lang="ar-DZ" sz="2000" b="1" dirty="0" smtClean="0">
                <a:latin typeface="Sakkal Majalla" pitchFamily="2" charset="-78"/>
                <a:cs typeface="Sakkal Majalla" pitchFamily="2" charset="-78"/>
              </a:rPr>
              <a:t>1. فروع </a:t>
            </a:r>
            <a:r>
              <a:rPr lang="ar-DZ" sz="2000" b="1" dirty="0" smtClean="0">
                <a:latin typeface="Sakkal Majalla" pitchFamily="2" charset="-78"/>
                <a:cs typeface="Sakkal Majalla" pitchFamily="2" charset="-78"/>
              </a:rPr>
              <a:t>إسلامية متخصصة:</a:t>
            </a:r>
            <a:r>
              <a:rPr lang="ar-DZ" sz="2000" dirty="0" smtClean="0">
                <a:latin typeface="Sakkal Majalla" pitchFamily="2" charset="-78"/>
                <a:cs typeface="Sakkal Majalla" pitchFamily="2" charset="-78"/>
              </a:rPr>
              <a:t> وتعد من أكثر الأساليب شيوعا في مجال التطبيق العملي، وفي هذا الشكل يقوم البنك </a:t>
            </a:r>
            <a:r>
              <a:rPr lang="ar-DZ" sz="2000" dirty="0" err="1" smtClean="0">
                <a:latin typeface="Sakkal Majalla" pitchFamily="2" charset="-78"/>
                <a:cs typeface="Sakkal Majalla" pitchFamily="2" charset="-78"/>
              </a:rPr>
              <a:t>الربوي</a:t>
            </a:r>
            <a:r>
              <a:rPr lang="ar-DZ" sz="2000" dirty="0" smtClean="0">
                <a:latin typeface="Sakkal Majalla" pitchFamily="2" charset="-78"/>
                <a:cs typeface="Sakkal Majalla" pitchFamily="2" charset="-78"/>
              </a:rPr>
              <a:t> </a:t>
            </a:r>
            <a:r>
              <a:rPr lang="ar-SA" sz="2000" dirty="0" smtClean="0">
                <a:latin typeface="Sakkal Majalla" pitchFamily="2" charset="-78"/>
                <a:cs typeface="Sakkal Majalla" pitchFamily="2" charset="-78"/>
              </a:rPr>
              <a:t>بتقديم الخدمات المصرفية الإسلامية </a:t>
            </a:r>
            <a:r>
              <a:rPr lang="ar-DZ" sz="2000" dirty="0" smtClean="0">
                <a:latin typeface="Sakkal Majalla" pitchFamily="2" charset="-78"/>
                <a:cs typeface="Sakkal Majalla" pitchFamily="2" charset="-78"/>
              </a:rPr>
              <a:t>بإحدى الطريقتين:</a:t>
            </a:r>
            <a:endParaRPr lang="fr-FR" sz="2000" dirty="0" smtClean="0">
              <a:latin typeface="Sakkal Majalla" pitchFamily="2" charset="-78"/>
              <a:cs typeface="Sakkal Majalla" pitchFamily="2" charset="-78"/>
            </a:endParaRPr>
          </a:p>
          <a:p>
            <a:pPr algn="just" rtl="1">
              <a:buNone/>
            </a:pPr>
            <a:r>
              <a:rPr lang="ar-DZ" sz="2000" b="1" dirty="0" smtClean="0">
                <a:latin typeface="Sakkal Majalla" pitchFamily="2" charset="-78"/>
                <a:cs typeface="Sakkal Majalla" pitchFamily="2" charset="-78"/>
              </a:rPr>
              <a:t> </a:t>
            </a:r>
            <a:r>
              <a:rPr lang="ar-DZ" sz="2000" b="1" dirty="0" smtClean="0">
                <a:latin typeface="Sakkal Majalla" pitchFamily="2" charset="-78"/>
                <a:cs typeface="Sakkal Majalla" pitchFamily="2" charset="-78"/>
              </a:rPr>
              <a:t>        </a:t>
            </a:r>
            <a:r>
              <a:rPr lang="ar-SA" sz="2000" dirty="0" smtClean="0">
                <a:latin typeface="Sakkal Majalla" pitchFamily="2" charset="-78"/>
                <a:cs typeface="Sakkal Majalla" pitchFamily="2" charset="-78"/>
              </a:rPr>
              <a:t>إ</a:t>
            </a:r>
            <a:r>
              <a:rPr lang="ar-SA" sz="2000" u="sng" dirty="0" smtClean="0">
                <a:latin typeface="Sakkal Majalla" pitchFamily="2" charset="-78"/>
                <a:cs typeface="Sakkal Majalla" pitchFamily="2" charset="-78"/>
              </a:rPr>
              <a:t>نشاء </a:t>
            </a:r>
            <a:r>
              <a:rPr lang="ar-SA" sz="2000" u="sng" dirty="0" smtClean="0">
                <a:latin typeface="Sakkal Majalla" pitchFamily="2" charset="-78"/>
                <a:cs typeface="Sakkal Majalla" pitchFamily="2" charset="-78"/>
              </a:rPr>
              <a:t>فرع جديد ومستقل للمعاملات الإسلامية منذ البداية</a:t>
            </a:r>
            <a:r>
              <a:rPr lang="ar-SA" sz="2000" dirty="0" smtClean="0">
                <a:latin typeface="Sakkal Majalla" pitchFamily="2" charset="-78"/>
                <a:cs typeface="Sakkal Majalla" pitchFamily="2" charset="-78"/>
              </a:rPr>
              <a:t>،</a:t>
            </a:r>
            <a:r>
              <a:rPr lang="fr-FR" sz="2000" dirty="0" smtClean="0">
                <a:latin typeface="Sakkal Majalla" pitchFamily="2" charset="-78"/>
                <a:cs typeface="Sakkal Majalla" pitchFamily="2" charset="-78"/>
              </a:rPr>
              <a:t> </a:t>
            </a:r>
            <a:endParaRPr lang="ar-DZ" sz="2000" dirty="0" smtClean="0">
              <a:latin typeface="Sakkal Majalla" pitchFamily="2" charset="-78"/>
              <a:cs typeface="Sakkal Majalla" pitchFamily="2" charset="-78"/>
            </a:endParaRPr>
          </a:p>
          <a:p>
            <a:pPr algn="just" rtl="1">
              <a:buNone/>
            </a:pPr>
            <a:r>
              <a:rPr lang="ar-DZ" sz="2000" dirty="0" smtClean="0">
                <a:latin typeface="Sakkal Majalla" pitchFamily="2" charset="-78"/>
                <a:cs typeface="Sakkal Majalla" pitchFamily="2" charset="-78"/>
              </a:rPr>
              <a:t> </a:t>
            </a:r>
            <a:r>
              <a:rPr lang="ar-DZ" sz="2000" dirty="0" smtClean="0">
                <a:latin typeface="Sakkal Majalla" pitchFamily="2" charset="-78"/>
                <a:cs typeface="Sakkal Majalla" pitchFamily="2" charset="-78"/>
              </a:rPr>
              <a:t>        </a:t>
            </a:r>
            <a:r>
              <a:rPr lang="ar-SA" sz="2000" u="sng" dirty="0" smtClean="0">
                <a:latin typeface="Sakkal Majalla" pitchFamily="2" charset="-78"/>
                <a:cs typeface="Sakkal Majalla" pitchFamily="2" charset="-78"/>
              </a:rPr>
              <a:t>تحويل أحد الفروع التقليدية القائمة إلى فرع يتخصص في تقديم الخدمات المصرفية الإسلامية</a:t>
            </a:r>
            <a:r>
              <a:rPr lang="ar-SA" sz="2000" dirty="0" smtClean="0">
                <a:latin typeface="Sakkal Majalla" pitchFamily="2" charset="-78"/>
                <a:cs typeface="Sakkal Majalla" pitchFamily="2" charset="-78"/>
              </a:rPr>
              <a:t> </a:t>
            </a:r>
            <a:endParaRPr lang="ar-DZ" sz="2000" dirty="0" smtClean="0">
              <a:latin typeface="Sakkal Majalla" pitchFamily="2" charset="-78"/>
              <a:cs typeface="Sakkal Majalla" pitchFamily="2" charset="-78"/>
            </a:endParaRPr>
          </a:p>
          <a:p>
            <a:pPr lvl="0" algn="just" rtl="1">
              <a:buNone/>
            </a:pPr>
            <a:r>
              <a:rPr lang="ar-DZ" sz="2000" b="1" dirty="0" smtClean="0">
                <a:latin typeface="Sakkal Majalla" pitchFamily="2" charset="-78"/>
                <a:cs typeface="Sakkal Majalla" pitchFamily="2" charset="-78"/>
              </a:rPr>
              <a:t>2.نوافذ </a:t>
            </a:r>
            <a:r>
              <a:rPr lang="ar-DZ" sz="2000" b="1" dirty="0" smtClean="0">
                <a:latin typeface="Sakkal Majalla" pitchFamily="2" charset="-78"/>
                <a:cs typeface="Sakkal Majalla" pitchFamily="2" charset="-78"/>
              </a:rPr>
              <a:t>إسلامية:</a:t>
            </a:r>
            <a:r>
              <a:rPr lang="ar-DZ" sz="2000" dirty="0" smtClean="0">
                <a:latin typeface="Sakkal Majalla" pitchFamily="2" charset="-78"/>
                <a:cs typeface="Sakkal Majalla" pitchFamily="2" charset="-78"/>
              </a:rPr>
              <a:t> </a:t>
            </a:r>
            <a:r>
              <a:rPr lang="ar-SA" sz="2000" dirty="0" smtClean="0">
                <a:latin typeface="Sakkal Majalla" pitchFamily="2" charset="-78"/>
                <a:cs typeface="Sakkal Majalla" pitchFamily="2" charset="-78"/>
              </a:rPr>
              <a:t>وبشكل عام تقوم فكرة النوافذ على قيام المصرف </a:t>
            </a:r>
            <a:r>
              <a:rPr lang="ar-SA" sz="2000" dirty="0" err="1" smtClean="0">
                <a:latin typeface="Sakkal Majalla" pitchFamily="2" charset="-78"/>
                <a:cs typeface="Sakkal Majalla" pitchFamily="2" charset="-78"/>
              </a:rPr>
              <a:t>الربوي</a:t>
            </a:r>
            <a:r>
              <a:rPr lang="ar-SA" sz="2000" dirty="0" smtClean="0">
                <a:latin typeface="Sakkal Majalla" pitchFamily="2" charset="-78"/>
                <a:cs typeface="Sakkal Majalla" pitchFamily="2" charset="-78"/>
              </a:rPr>
              <a:t> بتخصيص جزء أو حيز في الفرع </a:t>
            </a:r>
            <a:r>
              <a:rPr lang="ar-SA" sz="2000" dirty="0" err="1" smtClean="0">
                <a:latin typeface="Sakkal Majalla" pitchFamily="2" charset="-78"/>
                <a:cs typeface="Sakkal Majalla" pitchFamily="2" charset="-78"/>
              </a:rPr>
              <a:t>الربوي</a:t>
            </a:r>
            <a:r>
              <a:rPr lang="ar-SA" sz="2000" dirty="0" smtClean="0">
                <a:latin typeface="Sakkal Majalla" pitchFamily="2" charset="-78"/>
                <a:cs typeface="Sakkal Majalla" pitchFamily="2" charset="-78"/>
              </a:rPr>
              <a:t> لتقديم الخدمات المصرفية الإسلامية إلى جانب الخدمات التقليدية؛</a:t>
            </a:r>
            <a:endParaRPr lang="fr-FR" sz="2000" dirty="0" smtClean="0">
              <a:latin typeface="Sakkal Majalla" pitchFamily="2" charset="-78"/>
              <a:cs typeface="Sakkal Majalla" pitchFamily="2" charset="-78"/>
            </a:endParaRPr>
          </a:p>
          <a:p>
            <a:pPr algn="just" rtl="1">
              <a:buNone/>
            </a:pPr>
            <a:endParaRPr lang="fr-FR" sz="2000" dirty="0" smtClean="0">
              <a:latin typeface="Sakkal Majalla" pitchFamily="2" charset="-78"/>
              <a:cs typeface="Sakkal Majalla" pitchFamily="2" charset="-78"/>
            </a:endParaRPr>
          </a:p>
          <a:p>
            <a:pPr algn="r" rtl="1">
              <a:buNone/>
            </a:pPr>
            <a:endParaRPr lang="fr-FR" dirty="0"/>
          </a:p>
        </p:txBody>
      </p:sp>
    </p:spTree>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49</TotalTime>
  <Words>682</Words>
  <Application>Microsoft Office PowerPoint</Application>
  <PresentationFormat>Affichage à l'écran (4:3)</PresentationFormat>
  <Paragraphs>80</Paragraphs>
  <Slides>7</Slides>
  <Notes>1</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Promenade</vt:lpstr>
      <vt:lpstr>  مداخلة مقدمة إلى الندوة العلمية بعنوان:   أساليب تحول البنوك التقليدية إلى الصيرفة الإسلامية  إعداد الدكتوره: معارفي فريدة أستاذ محاضر أ  قسم العلوم الاقتصادية عضو بفرقة السياسات الإقتصادية</vt:lpstr>
      <vt:lpstr>   </vt:lpstr>
      <vt:lpstr>أولا: التحول الكامل لوحدات الجهاز المصرفي        وفق هذا المدخل يتم تحويل النظام المصرفي بالكامل للتعامل وأحكام الشريعة الإسلامية دفعة واحدة، </vt:lpstr>
      <vt:lpstr>ثانيا: تحويل بنك تقليدي قائم إلى التعامل المصرفي الإسلامي  ويقوم على الخطوات التالية:  1. الحصول على الترخيص (البنك المركزي) 2. التركيز على الجانب التنظيمي والبشري (التخطيط الهيكلي والوظيفي)؛  3. توفير المقتنيات الإدارية  (المقر المكاني، الأجهزة والمعدات) 4. توفير المتطلبات الفنية (النظام المحاسبي، والعقود الشرعية)  5. تخطيط حملات إعلانية </vt:lpstr>
      <vt:lpstr>على هذا الأساس عند التحول فإن الكثير من المعاملات في البنك التقليدي تتحول كالآتي:   </vt:lpstr>
      <vt:lpstr>Diapositive 6</vt:lpstr>
      <vt:lpstr>رابعا: فروع المعاملات الإسلامية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مداخلة مقدمة إلى الندوة العلمية بعنوان:   أساليب تحول البنوك التقليدية إلى الصيرفة الإسلامية  إعداد الدكتوره: معارفي فريدة أستاذ محاضر أ  قسم العلوم الاقتصادية عضو بفرقة السياسات الإقتصادية</dc:title>
  <dc:creator>nb</dc:creator>
  <cp:lastModifiedBy>nb</cp:lastModifiedBy>
  <cp:revision>5</cp:revision>
  <dcterms:created xsi:type="dcterms:W3CDTF">2022-05-25T22:17:07Z</dcterms:created>
  <dcterms:modified xsi:type="dcterms:W3CDTF">2022-05-25T23:06:48Z</dcterms:modified>
</cp:coreProperties>
</file>