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6" r:id="rId1"/>
  </p:sldMasterIdLst>
  <p:sldIdLst>
    <p:sldId id="256" r:id="rId2"/>
    <p:sldId id="257" r:id="rId3"/>
    <p:sldId id="281" r:id="rId4"/>
    <p:sldId id="266" r:id="rId5"/>
    <p:sldId id="267" r:id="rId6"/>
    <p:sldId id="265" r:id="rId7"/>
    <p:sldId id="264" r:id="rId8"/>
    <p:sldId id="268" r:id="rId9"/>
    <p:sldId id="263" r:id="rId10"/>
    <p:sldId id="269" r:id="rId11"/>
    <p:sldId id="270" r:id="rId12"/>
    <p:sldId id="271" r:id="rId13"/>
    <p:sldId id="262" r:id="rId14"/>
    <p:sldId id="260" r:id="rId15"/>
    <p:sldId id="258" r:id="rId16"/>
    <p:sldId id="259" r:id="rId17"/>
    <p:sldId id="273" r:id="rId18"/>
    <p:sldId id="279" r:id="rId19"/>
    <p:sldId id="280" r:id="rId20"/>
    <p:sldId id="28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4" d="100"/>
          <a:sy n="74" d="100"/>
        </p:scale>
        <p:origin x="5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025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2259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0728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53841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2710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9369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3573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0524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024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7034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091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99034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196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5831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774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564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014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6/22/2018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5957626"/>
      </p:ext>
    </p:extLst>
  </p:cSld>
  <p:clrMap bg1="dk1" tx1="lt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lum bright="12000" contrast="-12000"/>
          </a:blip>
          <a:srcRect/>
          <a:stretch>
            <a:fillRect/>
          </a:stretch>
        </p:blipFill>
        <p:spPr bwMode="auto">
          <a:xfrm>
            <a:off x="0" y="0"/>
            <a:ext cx="12192000" cy="6858000"/>
          </a:xfrm>
          <a:prstGeom prst="rect">
            <a:avLst/>
          </a:prstGeom>
          <a:noFill/>
          <a:ln w="76200" cmpd="tri">
            <a:solidFill>
              <a:srgbClr val="CC6600"/>
            </a:solidFill>
            <a:miter lim="800000"/>
            <a:headEnd/>
            <a:tailEnd/>
          </a:ln>
        </p:spPr>
      </p:pic>
      <p:pic>
        <p:nvPicPr>
          <p:cNvPr id="6" name="Picture 2" descr="11cy0"/>
          <p:cNvPicPr>
            <a:picLocks noChangeAspect="1" noChangeArrowheads="1" noCrop="1"/>
          </p:cNvPicPr>
          <p:nvPr/>
        </p:nvPicPr>
        <p:blipFill>
          <a:blip r:embed="rId3"/>
          <a:srcRect/>
          <a:stretch>
            <a:fillRect/>
          </a:stretch>
        </p:blipFill>
        <p:spPr bwMode="auto">
          <a:xfrm>
            <a:off x="2361062" y="813243"/>
            <a:ext cx="7154863" cy="5231513"/>
          </a:xfrm>
          <a:prstGeom prst="rect">
            <a:avLst/>
          </a:prstGeom>
          <a:noFill/>
          <a:ln w="9525">
            <a:noFill/>
            <a:miter lim="800000"/>
            <a:headEnd/>
            <a:tailEnd/>
          </a:ln>
        </p:spPr>
      </p:pic>
    </p:spTree>
    <p:extLst>
      <p:ext uri="{BB962C8B-B14F-4D97-AF65-F5344CB8AC3E}">
        <p14:creationId xmlns:p14="http://schemas.microsoft.com/office/powerpoint/2010/main" val="17574704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advTm="7242">
        <p15:prstTrans prst="wind"/>
      </p:transition>
    </mc:Choice>
    <mc:Fallback>
      <p:transition spd="slow" advTm="7242">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8615" y="417819"/>
            <a:ext cx="6728345" cy="6201345"/>
          </a:xfrm>
          <a:prstGeom prst="rect">
            <a:avLst/>
          </a:prstGeom>
          <a:solidFill>
            <a:schemeClr val="tx1">
              <a:lumMod val="7500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2400" b="1" dirty="0" smtClean="0">
                <a:solidFill>
                  <a:schemeClr val="bg1"/>
                </a:solidFill>
                <a:latin typeface="Simplified Arabic" panose="02020603050405020304" pitchFamily="18" charset="-78"/>
                <a:cs typeface="Simplified Arabic" panose="02020603050405020304" pitchFamily="18" charset="-78"/>
              </a:rPr>
              <a:t>من خلال الدراسة التحليلة التي قمنا بها توصلنا إلى أن الحي يتميز بمجموعة من النقاط الإيجابية أهمها:</a:t>
            </a:r>
          </a:p>
          <a:p>
            <a:pPr marL="342900" indent="-342900" algn="r" rtl="1">
              <a:buFont typeface="Wingdings" panose="05000000000000000000" pitchFamily="2" charset="2"/>
              <a:buChar char="q"/>
            </a:pPr>
            <a:r>
              <a:rPr lang="ar-DZ" sz="2400" b="1" dirty="0" smtClean="0">
                <a:solidFill>
                  <a:schemeClr val="bg1"/>
                </a:solidFill>
                <a:latin typeface="Simplified Arabic" panose="02020603050405020304" pitchFamily="18" charset="-78"/>
                <a:cs typeface="Simplified Arabic" panose="02020603050405020304" pitchFamily="18" charset="-78"/>
              </a:rPr>
              <a:t>سهولة الموصولية إليه.</a:t>
            </a:r>
          </a:p>
          <a:p>
            <a:pPr marL="342900" indent="-342900" algn="r" rtl="1">
              <a:buFont typeface="Wingdings" panose="05000000000000000000" pitchFamily="2" charset="2"/>
              <a:buChar char="q"/>
            </a:pPr>
            <a:r>
              <a:rPr lang="ar-DZ" sz="2400" b="1" dirty="0">
                <a:solidFill>
                  <a:schemeClr val="bg1"/>
                </a:solidFill>
                <a:latin typeface="Simplified Arabic" panose="02020603050405020304" pitchFamily="18" charset="-78"/>
                <a:cs typeface="Simplified Arabic" panose="02020603050405020304" pitchFamily="18" charset="-78"/>
              </a:rPr>
              <a:t>امتلاك الحي لحيز زراعي كبير متمثل في غابات </a:t>
            </a:r>
            <a:r>
              <a:rPr lang="ar-DZ" sz="2400" b="1" dirty="0" smtClean="0">
                <a:solidFill>
                  <a:schemeClr val="bg1"/>
                </a:solidFill>
                <a:latin typeface="Simplified Arabic" panose="02020603050405020304" pitchFamily="18" charset="-78"/>
                <a:cs typeface="Simplified Arabic" panose="02020603050405020304" pitchFamily="18" charset="-78"/>
              </a:rPr>
              <a:t>النخيل, </a:t>
            </a:r>
          </a:p>
          <a:p>
            <a:pPr marL="342900" indent="-342900" algn="r" rtl="1">
              <a:buFont typeface="Wingdings" panose="05000000000000000000" pitchFamily="2" charset="2"/>
              <a:buChar char="q"/>
            </a:pPr>
            <a:r>
              <a:rPr lang="ar-DZ" sz="2400" b="1" dirty="0">
                <a:solidFill>
                  <a:schemeClr val="bg1"/>
                </a:solidFill>
                <a:latin typeface="Simplified Arabic" panose="02020603050405020304" pitchFamily="18" charset="-78"/>
                <a:cs typeface="Simplified Arabic" panose="02020603050405020304" pitchFamily="18" charset="-78"/>
              </a:rPr>
              <a:t>حدود أرضية مجال الدراسة من الجهة الجنوبية الغربية عبارة عن أراضي </a:t>
            </a:r>
            <a:r>
              <a:rPr lang="ar-DZ" sz="2400" b="1" dirty="0" smtClean="0">
                <a:solidFill>
                  <a:schemeClr val="bg1"/>
                </a:solidFill>
                <a:latin typeface="Simplified Arabic" panose="02020603050405020304" pitchFamily="18" charset="-78"/>
                <a:cs typeface="Simplified Arabic" panose="02020603050405020304" pitchFamily="18" charset="-78"/>
              </a:rPr>
              <a:t>شاغرة,</a:t>
            </a:r>
          </a:p>
          <a:p>
            <a:pPr algn="r" rtl="1"/>
            <a:r>
              <a:rPr lang="ar-DZ" sz="2400" b="1" dirty="0" smtClean="0">
                <a:solidFill>
                  <a:schemeClr val="bg1"/>
                </a:solidFill>
                <a:latin typeface="Simplified Arabic" panose="02020603050405020304" pitchFamily="18" charset="-78"/>
                <a:cs typeface="Simplified Arabic" panose="02020603050405020304" pitchFamily="18" charset="-78"/>
              </a:rPr>
              <a:t>بالمقابل الحي </a:t>
            </a:r>
            <a:r>
              <a:rPr lang="ar-DZ" sz="2400" b="1" dirty="0">
                <a:solidFill>
                  <a:schemeClr val="bg1"/>
                </a:solidFill>
                <a:latin typeface="Simplified Arabic" panose="02020603050405020304" pitchFamily="18" charset="-78"/>
                <a:cs typeface="Simplified Arabic" panose="02020603050405020304" pitchFamily="18" charset="-78"/>
              </a:rPr>
              <a:t>يعاني من عدة </a:t>
            </a:r>
            <a:r>
              <a:rPr lang="ar-DZ" sz="2400" b="1" dirty="0" smtClean="0">
                <a:solidFill>
                  <a:schemeClr val="bg1"/>
                </a:solidFill>
                <a:latin typeface="Simplified Arabic" panose="02020603050405020304" pitchFamily="18" charset="-78"/>
                <a:cs typeface="Simplified Arabic" panose="02020603050405020304" pitchFamily="18" charset="-78"/>
              </a:rPr>
              <a:t>مشاكل أهمها:</a:t>
            </a:r>
            <a:endParaRPr lang="fr-FR" sz="2400" b="1" dirty="0">
              <a:solidFill>
                <a:schemeClr val="bg1"/>
              </a:solidFill>
              <a:latin typeface="Simplified Arabic" panose="02020603050405020304" pitchFamily="18" charset="-78"/>
              <a:cs typeface="Simplified Arabic" panose="02020603050405020304" pitchFamily="18" charset="-78"/>
            </a:endParaRPr>
          </a:p>
          <a:p>
            <a:pPr marL="342900" indent="-342900" algn="r" rtl="1">
              <a:buFont typeface="Wingdings" panose="05000000000000000000" pitchFamily="2" charset="2"/>
              <a:buChar char="q"/>
            </a:pPr>
            <a:r>
              <a:rPr lang="ar-DZ" sz="2400" b="1" dirty="0">
                <a:solidFill>
                  <a:schemeClr val="bg1"/>
                </a:solidFill>
                <a:latin typeface="Simplified Arabic" panose="02020603050405020304" pitchFamily="18" charset="-78"/>
                <a:cs typeface="Simplified Arabic" panose="02020603050405020304" pitchFamily="18" charset="-78"/>
              </a:rPr>
              <a:t>وجود عوائق طبيعية تحد من توسع مجال الدراسة وهي غابات </a:t>
            </a:r>
            <a:r>
              <a:rPr lang="ar-DZ" sz="2400" b="1" dirty="0" smtClean="0">
                <a:solidFill>
                  <a:schemeClr val="bg1"/>
                </a:solidFill>
                <a:latin typeface="Simplified Arabic" panose="02020603050405020304" pitchFamily="18" charset="-78"/>
                <a:cs typeface="Simplified Arabic" panose="02020603050405020304" pitchFamily="18" charset="-78"/>
              </a:rPr>
              <a:t>النخيل,</a:t>
            </a:r>
          </a:p>
          <a:p>
            <a:pPr marL="342900" indent="-342900" algn="r" rtl="1">
              <a:buFont typeface="Wingdings" panose="05000000000000000000" pitchFamily="2" charset="2"/>
              <a:buChar char="q"/>
            </a:pPr>
            <a:r>
              <a:rPr lang="ar-DZ" sz="2400" b="1" dirty="0">
                <a:solidFill>
                  <a:schemeClr val="bg1"/>
                </a:solidFill>
                <a:latin typeface="Simplified Arabic" panose="02020603050405020304" pitchFamily="18" charset="-78"/>
                <a:cs typeface="Simplified Arabic" panose="02020603050405020304" pitchFamily="18" charset="-78"/>
              </a:rPr>
              <a:t>غياب واضح لشبكة حضرية متجانسة في الجهة الجنوبية الغربية نتيجة عشوائية </a:t>
            </a:r>
            <a:r>
              <a:rPr lang="ar-DZ" sz="2400" b="1" dirty="0" smtClean="0">
                <a:solidFill>
                  <a:schemeClr val="bg1"/>
                </a:solidFill>
                <a:latin typeface="Simplified Arabic" panose="02020603050405020304" pitchFamily="18" charset="-78"/>
                <a:cs typeface="Simplified Arabic" panose="02020603050405020304" pitchFamily="18" charset="-78"/>
              </a:rPr>
              <a:t>البناء,</a:t>
            </a:r>
          </a:p>
          <a:p>
            <a:pPr marL="342900" indent="-342900" algn="r" rtl="1">
              <a:buFont typeface="Wingdings" panose="05000000000000000000" pitchFamily="2" charset="2"/>
              <a:buChar char="q"/>
            </a:pPr>
            <a:r>
              <a:rPr lang="ar-DZ" sz="2400" b="1" dirty="0">
                <a:solidFill>
                  <a:schemeClr val="bg1"/>
                </a:solidFill>
                <a:latin typeface="Simplified Arabic" panose="02020603050405020304" pitchFamily="18" charset="-78"/>
                <a:cs typeface="Simplified Arabic" panose="02020603050405020304" pitchFamily="18" charset="-78"/>
              </a:rPr>
              <a:t>نقص في التأثيث </a:t>
            </a:r>
            <a:r>
              <a:rPr lang="ar-DZ" sz="2400" b="1" dirty="0" smtClean="0">
                <a:solidFill>
                  <a:schemeClr val="bg1"/>
                </a:solidFill>
                <a:latin typeface="Simplified Arabic" panose="02020603050405020304" pitchFamily="18" charset="-78"/>
                <a:cs typeface="Simplified Arabic" panose="02020603050405020304" pitchFamily="18" charset="-78"/>
              </a:rPr>
              <a:t>الحضري, </a:t>
            </a:r>
            <a:endParaRPr lang="ar-DZ" sz="2400" b="1" dirty="0">
              <a:solidFill>
                <a:schemeClr val="bg1"/>
              </a:solidFill>
              <a:latin typeface="Simplified Arabic" panose="02020603050405020304" pitchFamily="18" charset="-78"/>
              <a:cs typeface="Simplified Arabic" panose="02020603050405020304" pitchFamily="18" charset="-78"/>
            </a:endParaRPr>
          </a:p>
          <a:p>
            <a:pPr marL="342900" indent="-342900" algn="r" rtl="1">
              <a:buFont typeface="Wingdings" panose="05000000000000000000" pitchFamily="2" charset="2"/>
              <a:buChar char="q"/>
            </a:pPr>
            <a:r>
              <a:rPr lang="ar-DZ" sz="2400" b="1" dirty="0" smtClean="0">
                <a:solidFill>
                  <a:schemeClr val="bg1"/>
                </a:solidFill>
                <a:latin typeface="Simplified Arabic" panose="02020603050405020304" pitchFamily="18" charset="-78"/>
                <a:cs typeface="Simplified Arabic" panose="02020603050405020304" pitchFamily="18" charset="-78"/>
              </a:rPr>
              <a:t>انعدام </a:t>
            </a:r>
            <a:r>
              <a:rPr lang="ar-DZ" sz="2400" b="1" dirty="0">
                <a:solidFill>
                  <a:schemeClr val="bg1"/>
                </a:solidFill>
                <a:latin typeface="Simplified Arabic" panose="02020603050405020304" pitchFamily="18" charset="-78"/>
                <a:cs typeface="Simplified Arabic" panose="02020603050405020304" pitchFamily="18" charset="-78"/>
              </a:rPr>
              <a:t>التشجير والمساحات الخضراء، أماكن الراحة ومساحات لعب الأطفال.</a:t>
            </a:r>
            <a:endParaRPr lang="fr-FR" sz="2400" b="1" dirty="0">
              <a:solidFill>
                <a:schemeClr val="bg1"/>
              </a:solidFill>
              <a:latin typeface="Simplified Arabic" panose="02020603050405020304" pitchFamily="18" charset="-78"/>
              <a:cs typeface="Simplified Arabic" panose="02020603050405020304" pitchFamily="18" charset="-78"/>
            </a:endParaRPr>
          </a:p>
          <a:p>
            <a:r>
              <a:rPr lang="ar-DZ" dirty="0" smtClean="0"/>
              <a:t>من</a:t>
            </a:r>
            <a:endParaRPr lang="fr-FR" dirty="0"/>
          </a:p>
        </p:txBody>
      </p:sp>
      <p:sp>
        <p:nvSpPr>
          <p:cNvPr id="2" name="Left Arrow 1"/>
          <p:cNvSpPr/>
          <p:nvPr/>
        </p:nvSpPr>
        <p:spPr>
          <a:xfrm>
            <a:off x="7533564" y="2606722"/>
            <a:ext cx="4203511" cy="2483893"/>
          </a:xfrm>
          <a:prstGeom prst="leftArrow">
            <a:avLst/>
          </a:prstGeom>
          <a:solidFill>
            <a:srgbClr val="FFC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4000" b="1" dirty="0">
                <a:solidFill>
                  <a:schemeClr val="bg1"/>
                </a:solidFill>
                <a:latin typeface="Simplified Arabic" panose="02020603050405020304" pitchFamily="18" charset="-78"/>
                <a:cs typeface="Simplified Arabic" panose="02020603050405020304" pitchFamily="18" charset="-78"/>
              </a:rPr>
              <a:t>نتائج الدراسة التحليلية</a:t>
            </a:r>
            <a:endParaRPr lang="fr-FR" sz="4000" b="1" dirty="0">
              <a:solidFill>
                <a:schemeClr val="bg1"/>
              </a:solidFill>
              <a:latin typeface="Simplified Arabic" panose="02020603050405020304" pitchFamily="18" charset="-78"/>
              <a:cs typeface="Simplified Arabic" panose="02020603050405020304" pitchFamily="18" charset="-78"/>
            </a:endParaRPr>
          </a:p>
        </p:txBody>
      </p:sp>
    </p:spTree>
    <p:custDataLst>
      <p:tags r:id="rId1"/>
    </p:custDataLst>
    <p:extLst>
      <p:ext uri="{BB962C8B-B14F-4D97-AF65-F5344CB8AC3E}">
        <p14:creationId xmlns:p14="http://schemas.microsoft.com/office/powerpoint/2010/main" val="3352628327"/>
      </p:ext>
    </p:extLst>
  </p:cSld>
  <p:clrMapOvr>
    <a:masterClrMapping/>
  </p:clrMapOvr>
  <p:transition spd="med" advTm="51752">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Arrow Callout 2"/>
          <p:cNvSpPr/>
          <p:nvPr/>
        </p:nvSpPr>
        <p:spPr>
          <a:xfrm>
            <a:off x="8277692" y="1259543"/>
            <a:ext cx="3384645" cy="2197290"/>
          </a:xfrm>
          <a:prstGeom prst="leftArrowCallou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smtClean="0">
                <a:solidFill>
                  <a:srgbClr val="FF0000"/>
                </a:solidFill>
                <a:latin typeface="Simplified Arabic" panose="02020603050405020304" pitchFamily="18" charset="-78"/>
                <a:cs typeface="Simplified Arabic" panose="02020603050405020304" pitchFamily="18" charset="-78"/>
              </a:rPr>
              <a:t>الفصل الثالث:</a:t>
            </a:r>
          </a:p>
          <a:p>
            <a:pPr algn="ctr" rtl="1"/>
            <a:r>
              <a:rPr lang="ar-DZ" sz="3200" b="1" dirty="0" smtClean="0">
                <a:solidFill>
                  <a:schemeClr val="bg1"/>
                </a:solidFill>
                <a:latin typeface="Simplified Arabic" panose="02020603050405020304" pitchFamily="18" charset="-78"/>
                <a:cs typeface="Simplified Arabic" panose="02020603050405020304" pitchFamily="18" charset="-78"/>
              </a:rPr>
              <a:t>المشروع التنفيذي</a:t>
            </a:r>
            <a:endParaRPr lang="fr-FR" sz="3200" b="1" dirty="0">
              <a:solidFill>
                <a:schemeClr val="bg1"/>
              </a:solidFill>
              <a:latin typeface="Simplified Arabic" panose="02020603050405020304" pitchFamily="18" charset="-78"/>
              <a:cs typeface="Simplified Arabic" panose="02020603050405020304" pitchFamily="18" charset="-78"/>
            </a:endParaRPr>
          </a:p>
        </p:txBody>
      </p:sp>
      <p:sp>
        <p:nvSpPr>
          <p:cNvPr id="4" name="Rounded Rectangle 3"/>
          <p:cNvSpPr/>
          <p:nvPr/>
        </p:nvSpPr>
        <p:spPr>
          <a:xfrm>
            <a:off x="457527" y="1259543"/>
            <a:ext cx="7615450" cy="2197290"/>
          </a:xfrm>
          <a:prstGeom prst="roundRect">
            <a:avLst/>
          </a:prstGeom>
          <a:ln w="76200">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rtl="1"/>
            <a:r>
              <a:rPr lang="ar-SA" dirty="0"/>
              <a:t> </a:t>
            </a:r>
            <a:r>
              <a:rPr lang="ar-SA" sz="2800" b="1" dirty="0">
                <a:solidFill>
                  <a:schemeClr val="bg1"/>
                </a:solidFill>
                <a:latin typeface="Simplified Arabic" panose="02020603050405020304" pitchFamily="18" charset="-78"/>
                <a:cs typeface="Simplified Arabic" panose="02020603050405020304" pitchFamily="18" charset="-78"/>
              </a:rPr>
              <a:t>من خلال النتائج المتحصل عليها من الفصول </a:t>
            </a:r>
            <a:r>
              <a:rPr lang="ar-SA" sz="2800" b="1" dirty="0" smtClean="0">
                <a:solidFill>
                  <a:schemeClr val="bg1"/>
                </a:solidFill>
                <a:latin typeface="Simplified Arabic" panose="02020603050405020304" pitchFamily="18" charset="-78"/>
                <a:cs typeface="Simplified Arabic" panose="02020603050405020304" pitchFamily="18" charset="-78"/>
              </a:rPr>
              <a:t>السابقة</a:t>
            </a:r>
            <a:r>
              <a:rPr lang="ar-DZ" sz="2800" b="1" dirty="0" smtClean="0">
                <a:solidFill>
                  <a:schemeClr val="bg1"/>
                </a:solidFill>
                <a:latin typeface="Simplified Arabic" panose="02020603050405020304" pitchFamily="18" charset="-78"/>
                <a:cs typeface="Simplified Arabic" panose="02020603050405020304" pitchFamily="18" charset="-78"/>
              </a:rPr>
              <a:t> وجب علينا</a:t>
            </a:r>
            <a:r>
              <a:rPr lang="ar-SA" sz="2800" b="1" dirty="0" smtClean="0">
                <a:solidFill>
                  <a:schemeClr val="bg1"/>
                </a:solidFill>
                <a:latin typeface="Simplified Arabic" panose="02020603050405020304" pitchFamily="18" charset="-78"/>
                <a:cs typeface="Simplified Arabic" panose="02020603050405020304" pitchFamily="18" charset="-78"/>
              </a:rPr>
              <a:t> </a:t>
            </a:r>
            <a:r>
              <a:rPr lang="ar-SA" sz="2800" b="1" dirty="0">
                <a:solidFill>
                  <a:schemeClr val="bg1"/>
                </a:solidFill>
                <a:latin typeface="Simplified Arabic" panose="02020603050405020304" pitchFamily="18" charset="-78"/>
                <a:cs typeface="Simplified Arabic" panose="02020603050405020304" pitchFamily="18" charset="-78"/>
              </a:rPr>
              <a:t>وضع مقترح نعالج فيه مختلف المشاكل التي يعاني منها النسيج </a:t>
            </a:r>
            <a:r>
              <a:rPr lang="ar-SA" sz="2800" b="1" dirty="0" smtClean="0">
                <a:solidFill>
                  <a:schemeClr val="bg1"/>
                </a:solidFill>
                <a:latin typeface="Simplified Arabic" panose="02020603050405020304" pitchFamily="18" charset="-78"/>
                <a:cs typeface="Simplified Arabic" panose="02020603050405020304" pitchFamily="18" charset="-78"/>
              </a:rPr>
              <a:t>العمراني</a:t>
            </a:r>
            <a:r>
              <a:rPr lang="ar-DZ" sz="2800" b="1" dirty="0" smtClean="0">
                <a:solidFill>
                  <a:schemeClr val="bg1"/>
                </a:solidFill>
                <a:latin typeface="Simplified Arabic" panose="02020603050405020304" pitchFamily="18" charset="-78"/>
                <a:cs typeface="Simplified Arabic" panose="02020603050405020304" pitchFamily="18" charset="-78"/>
              </a:rPr>
              <a:t>,</a:t>
            </a:r>
            <a:endParaRPr lang="fr-FR" sz="3600" b="1" dirty="0">
              <a:solidFill>
                <a:schemeClr val="bg1"/>
              </a:solidFill>
              <a:latin typeface="Simplified Arabic" panose="02020603050405020304" pitchFamily="18" charset="-78"/>
              <a:cs typeface="Simplified Arabic" panose="02020603050405020304" pitchFamily="18" charset="-78"/>
            </a:endParaRPr>
          </a:p>
        </p:txBody>
      </p:sp>
      <p:sp>
        <p:nvSpPr>
          <p:cNvPr id="6" name="Rounded Rectangle 5"/>
          <p:cNvSpPr/>
          <p:nvPr/>
        </p:nvSpPr>
        <p:spPr>
          <a:xfrm>
            <a:off x="2561556" y="4100552"/>
            <a:ext cx="7615450" cy="2197290"/>
          </a:xfrm>
          <a:prstGeom prst="roundRect">
            <a:avLst/>
          </a:prstGeom>
          <a:ln w="76200">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rtl="1"/>
            <a:r>
              <a:rPr lang="ar-SA" dirty="0"/>
              <a:t> </a:t>
            </a:r>
            <a:r>
              <a:rPr lang="ar-DZ" sz="2800" b="1" dirty="0" smtClean="0">
                <a:solidFill>
                  <a:schemeClr val="bg1"/>
                </a:solidFill>
                <a:latin typeface="Simplified Arabic" panose="02020603050405020304" pitchFamily="18" charset="-78"/>
                <a:cs typeface="Simplified Arabic" panose="02020603050405020304" pitchFamily="18" charset="-78"/>
              </a:rPr>
              <a:t>التهيئة العمرانية التي مست </a:t>
            </a:r>
            <a:r>
              <a:rPr lang="ar-SA" sz="2800" b="1" dirty="0" smtClean="0">
                <a:solidFill>
                  <a:schemeClr val="bg1"/>
                </a:solidFill>
                <a:latin typeface="Simplified Arabic" panose="02020603050405020304" pitchFamily="18" charset="-78"/>
                <a:cs typeface="Simplified Arabic" panose="02020603050405020304" pitchFamily="18" charset="-78"/>
              </a:rPr>
              <a:t>مختلف </a:t>
            </a:r>
            <a:r>
              <a:rPr lang="ar-SA" sz="2800" b="1" dirty="0">
                <a:solidFill>
                  <a:schemeClr val="bg1"/>
                </a:solidFill>
                <a:latin typeface="Simplified Arabic" panose="02020603050405020304" pitchFamily="18" charset="-78"/>
                <a:cs typeface="Simplified Arabic" panose="02020603050405020304" pitchFamily="18" charset="-78"/>
              </a:rPr>
              <a:t>عناصر النسيج </a:t>
            </a:r>
            <a:r>
              <a:rPr lang="ar-SA" sz="2800" b="1" dirty="0" smtClean="0">
                <a:solidFill>
                  <a:schemeClr val="bg1"/>
                </a:solidFill>
                <a:latin typeface="Simplified Arabic" panose="02020603050405020304" pitchFamily="18" charset="-78"/>
                <a:cs typeface="Simplified Arabic" panose="02020603050405020304" pitchFamily="18" charset="-78"/>
              </a:rPr>
              <a:t>الحضري</a:t>
            </a:r>
            <a:r>
              <a:rPr lang="ar-DZ" sz="2800" b="1" dirty="0" smtClean="0">
                <a:solidFill>
                  <a:schemeClr val="bg1"/>
                </a:solidFill>
                <a:latin typeface="Simplified Arabic" panose="02020603050405020304" pitchFamily="18" charset="-78"/>
                <a:cs typeface="Simplified Arabic" panose="02020603050405020304" pitchFamily="18" charset="-78"/>
              </a:rPr>
              <a:t> على المدى القريب والمتوسط، نوضحها في </a:t>
            </a:r>
          </a:p>
          <a:p>
            <a:pPr algn="ctr" rtl="1"/>
            <a:r>
              <a:rPr lang="ar-DZ" sz="2800" b="1" dirty="0" smtClean="0">
                <a:solidFill>
                  <a:schemeClr val="bg1"/>
                </a:solidFill>
                <a:latin typeface="Simplified Arabic" panose="02020603050405020304" pitchFamily="18" charset="-78"/>
                <a:cs typeface="Simplified Arabic" panose="02020603050405020304" pitchFamily="18" charset="-78"/>
              </a:rPr>
              <a:t>المخططات التالية:</a:t>
            </a:r>
            <a:r>
              <a:rPr lang="ar-SA" sz="2800" b="1" dirty="0" smtClean="0">
                <a:solidFill>
                  <a:schemeClr val="bg1"/>
                </a:solidFill>
                <a:latin typeface="Simplified Arabic" panose="02020603050405020304" pitchFamily="18" charset="-78"/>
                <a:cs typeface="Simplified Arabic" panose="02020603050405020304" pitchFamily="18" charset="-78"/>
              </a:rPr>
              <a:t> </a:t>
            </a:r>
            <a:endParaRPr lang="fr-FR" sz="3600" b="1" dirty="0">
              <a:solidFill>
                <a:schemeClr val="bg1"/>
              </a:solidFill>
              <a:latin typeface="Simplified Arabic" panose="02020603050405020304" pitchFamily="18" charset="-78"/>
              <a:cs typeface="Simplified Arabic" panose="02020603050405020304" pitchFamily="18" charset="-78"/>
            </a:endParaRPr>
          </a:p>
        </p:txBody>
      </p:sp>
    </p:spTree>
    <p:custDataLst>
      <p:tags r:id="rId1"/>
    </p:custDataLst>
    <p:extLst>
      <p:ext uri="{BB962C8B-B14F-4D97-AF65-F5344CB8AC3E}">
        <p14:creationId xmlns:p14="http://schemas.microsoft.com/office/powerpoint/2010/main" val="2439617561"/>
      </p:ext>
    </p:extLst>
  </p:cSld>
  <p:clrMapOvr>
    <a:masterClrMapping/>
  </p:clrMapOvr>
  <mc:AlternateContent xmlns:mc="http://schemas.openxmlformats.org/markup-compatibility/2006">
    <mc:Choice xmlns:p14="http://schemas.microsoft.com/office/powerpoint/2010/main" Requires="p14">
      <p:transition spd="slow" p14:dur="1500" advTm="29099">
        <p14:flip dir="r"/>
      </p:transition>
    </mc:Choice>
    <mc:Fallback>
      <p:transition spd="slow" advTm="290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62516" y="150126"/>
            <a:ext cx="5201660" cy="6523630"/>
          </a:xfrm>
          <a:prstGeom prst="rect">
            <a:avLst/>
          </a:prstGeom>
        </p:spPr>
      </p:pic>
      <p:pic>
        <p:nvPicPr>
          <p:cNvPr id="6" name="Picture 5"/>
          <p:cNvPicPr>
            <a:picLocks noChangeAspect="1"/>
          </p:cNvPicPr>
          <p:nvPr/>
        </p:nvPicPr>
        <p:blipFill>
          <a:blip r:embed="rId4"/>
          <a:stretch>
            <a:fillRect/>
          </a:stretch>
        </p:blipFill>
        <p:spPr>
          <a:xfrm>
            <a:off x="6139716" y="1075591"/>
            <a:ext cx="5657850" cy="4419600"/>
          </a:xfrm>
          <a:prstGeom prst="ellipse">
            <a:avLst/>
          </a:prstGeom>
          <a:ln>
            <a:noFill/>
          </a:ln>
          <a:effectLst>
            <a:softEdge rad="112500"/>
          </a:effectLst>
        </p:spPr>
      </p:pic>
      <p:pic>
        <p:nvPicPr>
          <p:cNvPr id="7" name="Picture 6"/>
          <p:cNvPicPr>
            <a:picLocks noChangeAspect="1"/>
          </p:cNvPicPr>
          <p:nvPr/>
        </p:nvPicPr>
        <p:blipFill>
          <a:blip r:embed="rId5"/>
          <a:stretch>
            <a:fillRect/>
          </a:stretch>
        </p:blipFill>
        <p:spPr>
          <a:xfrm>
            <a:off x="352553" y="2335331"/>
            <a:ext cx="7019925" cy="418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720316729"/>
      </p:ext>
    </p:extLst>
  </p:cSld>
  <p:clrMapOvr>
    <a:masterClrMapping/>
  </p:clrMapOvr>
  <mc:AlternateContent xmlns:mc="http://schemas.openxmlformats.org/markup-compatibility/2006">
    <mc:Choice xmlns:p15="http://schemas.microsoft.com/office/powerpoint/2012/main" Requires="p15">
      <p:transition spd="slow" advTm="31079">
        <p15:prstTrans prst="peelOff"/>
      </p:transition>
    </mc:Choice>
    <mc:Fallback>
      <p:transition spd="slow" advTm="3107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16930" y="286604"/>
            <a:ext cx="11268290" cy="4501354"/>
          </a:xfrm>
          <a:prstGeom prst="rect">
            <a:avLst/>
          </a:prstGeom>
        </p:spPr>
      </p:pic>
      <p:pic>
        <p:nvPicPr>
          <p:cNvPr id="8" name="Picture 7"/>
          <p:cNvPicPr>
            <a:picLocks noChangeAspect="1"/>
          </p:cNvPicPr>
          <p:nvPr/>
        </p:nvPicPr>
        <p:blipFill>
          <a:blip r:embed="rId4"/>
          <a:stretch>
            <a:fillRect/>
          </a:stretch>
        </p:blipFill>
        <p:spPr>
          <a:xfrm>
            <a:off x="1067367" y="707531"/>
            <a:ext cx="6248400" cy="3857625"/>
          </a:xfrm>
          <a:prstGeom prst="ellipse">
            <a:avLst/>
          </a:prstGeom>
          <a:ln w="6350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5"/>
          <a:stretch>
            <a:fillRect/>
          </a:stretch>
        </p:blipFill>
        <p:spPr>
          <a:xfrm>
            <a:off x="5364851" y="1559064"/>
            <a:ext cx="5895975" cy="3943350"/>
          </a:xfrm>
          <a:prstGeom prst="ellipse">
            <a:avLst/>
          </a:prstGeom>
          <a:ln w="63500" cap="rnd">
            <a:solidFill>
              <a:schemeClr val="tx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6"/>
          <a:stretch>
            <a:fillRect/>
          </a:stretch>
        </p:blipFill>
        <p:spPr>
          <a:xfrm>
            <a:off x="1067367" y="2888674"/>
            <a:ext cx="10172700" cy="3886200"/>
          </a:xfrm>
          <a:prstGeom prst="rect">
            <a:avLst/>
          </a:prstGeom>
          <a:ln w="57150">
            <a:solidFill>
              <a:srgbClr val="FFC000"/>
            </a:solidFill>
          </a:ln>
        </p:spPr>
      </p:pic>
      <p:pic>
        <p:nvPicPr>
          <p:cNvPr id="10" name="Picture 9"/>
          <p:cNvPicPr>
            <a:picLocks noChangeAspect="1"/>
          </p:cNvPicPr>
          <p:nvPr/>
        </p:nvPicPr>
        <p:blipFill>
          <a:blip r:embed="rId7"/>
          <a:stretch>
            <a:fillRect/>
          </a:stretch>
        </p:blipFill>
        <p:spPr>
          <a:xfrm>
            <a:off x="4191567" y="-17283"/>
            <a:ext cx="3295650" cy="485775"/>
          </a:xfrm>
          <a:prstGeom prst="rect">
            <a:avLst/>
          </a:prstGeom>
        </p:spPr>
      </p:pic>
    </p:spTree>
    <p:custDataLst>
      <p:tags r:id="rId1"/>
    </p:custDataLst>
    <p:extLst>
      <p:ext uri="{BB962C8B-B14F-4D97-AF65-F5344CB8AC3E}">
        <p14:creationId xmlns:p14="http://schemas.microsoft.com/office/powerpoint/2010/main" val="15875845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49993">
        <p15:prstTrans prst="peelOff"/>
      </p:transition>
    </mc:Choice>
    <mc:Fallback>
      <p:transition spd="slow" advTm="499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3406802" y="2159742"/>
            <a:ext cx="6072230" cy="1785092"/>
          </a:xfrm>
          <a:prstGeom prst="rect">
            <a:avLst/>
          </a:prstGeom>
          <a:noFill/>
          <a:ln w="76200">
            <a:solidFill>
              <a:schemeClr val="tx1"/>
            </a:solidFill>
            <a:prstDash val="lgDashDot"/>
          </a:ln>
        </p:spPr>
        <p:txBody>
          <a:bodyPr wrap="square" lIns="91428" tIns="45714" rIns="91428" bIns="45714" rtlCol="0">
            <a:spAutoFit/>
          </a:bodyPr>
          <a:lstStyle/>
          <a:p>
            <a:pPr algn="ctr"/>
            <a:r>
              <a:rPr lang="ar-DZ" sz="5500" b="1" dirty="0" smtClean="0"/>
              <a:t>بعض الصور من مخطط </a:t>
            </a:r>
            <a:r>
              <a:rPr lang="fr-FR" sz="5500" b="1" dirty="0" smtClean="0"/>
              <a:t>Forme 3D</a:t>
            </a:r>
            <a:r>
              <a:rPr lang="ar-DZ" sz="5500" b="1" dirty="0" smtClean="0"/>
              <a:t>التهيئة </a:t>
            </a:r>
            <a:r>
              <a:rPr lang="fr-FR" sz="5500" b="1" dirty="0" smtClean="0"/>
              <a:t> </a:t>
            </a:r>
            <a:endParaRPr lang="fr-FR" sz="5500" b="1" dirty="0"/>
          </a:p>
        </p:txBody>
      </p:sp>
    </p:spTree>
    <p:extLst>
      <p:ext uri="{BB962C8B-B14F-4D97-AF65-F5344CB8AC3E}">
        <p14:creationId xmlns:p14="http://schemas.microsoft.com/office/powerpoint/2010/main" val="1701233769"/>
      </p:ext>
    </p:extLst>
  </p:cSld>
  <p:clrMapOvr>
    <a:masterClrMapping/>
  </p:clrMapOvr>
  <mc:AlternateContent xmlns:mc="http://schemas.openxmlformats.org/markup-compatibility/2006">
    <mc:Choice xmlns:p14="http://schemas.microsoft.com/office/powerpoint/2010/main" Requires="p14">
      <p:transition spd="slow" p14:dur="2000" advTm="3609"/>
    </mc:Choice>
    <mc:Fallback>
      <p:transition spd="slow" advTm="3609"/>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GTU 2016\Nouveau dossier\GPV - UGV - M1 - (2014-2015)\la cité hammadi chaima\v7.jpg"/>
          <p:cNvPicPr>
            <a:picLocks noChangeAspect="1" noChangeArrowheads="1"/>
          </p:cNvPicPr>
          <p:nvPr/>
        </p:nvPicPr>
        <p:blipFill>
          <a:blip r:embed="rId3"/>
          <a:srcRect/>
          <a:stretch>
            <a:fillRect/>
          </a:stretch>
        </p:blipFill>
        <p:spPr bwMode="auto">
          <a:xfrm>
            <a:off x="301097" y="116865"/>
            <a:ext cx="4257255" cy="3325809"/>
          </a:xfrm>
          <a:prstGeom prst="rect">
            <a:avLst/>
          </a:prstGeom>
          <a:ln>
            <a:noFill/>
          </a:ln>
          <a:effectLst>
            <a:outerShdw blurRad="190500" algn="tl" rotWithShape="0">
              <a:srgbClr val="000000">
                <a:alpha val="70000"/>
              </a:srgbClr>
            </a:outerShdw>
          </a:effectLst>
        </p:spPr>
      </p:pic>
      <p:pic>
        <p:nvPicPr>
          <p:cNvPr id="3" name="Picture 2" descr="C:\Users\manar\Desktop\vues\mall\1.jpg"/>
          <p:cNvPicPr>
            <a:picLocks noChangeAspect="1" noChangeArrowheads="1"/>
          </p:cNvPicPr>
          <p:nvPr/>
        </p:nvPicPr>
        <p:blipFill>
          <a:blip r:embed="rId4"/>
          <a:srcRect/>
          <a:stretch>
            <a:fillRect/>
          </a:stretch>
        </p:blipFill>
        <p:spPr bwMode="auto">
          <a:xfrm>
            <a:off x="1841999" y="415129"/>
            <a:ext cx="4089962" cy="3166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 5"/>
          <p:cNvPicPr/>
          <p:nvPr/>
        </p:nvPicPr>
        <p:blipFill>
          <a:blip r:embed="rId5"/>
          <a:srcRect/>
          <a:stretch>
            <a:fillRect/>
          </a:stretch>
        </p:blipFill>
        <p:spPr bwMode="auto">
          <a:xfrm>
            <a:off x="3253881" y="1004030"/>
            <a:ext cx="4000216" cy="331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D:\Culture\Pdf\vues\place 3\3.jpg"/>
          <p:cNvPicPr>
            <a:picLocks noChangeAspect="1" noChangeArrowheads="1"/>
          </p:cNvPicPr>
          <p:nvPr/>
        </p:nvPicPr>
        <p:blipFill>
          <a:blip r:embed="rId6" cstate="print"/>
          <a:srcRect/>
          <a:stretch>
            <a:fillRect/>
          </a:stretch>
        </p:blipFill>
        <p:spPr bwMode="auto">
          <a:xfrm>
            <a:off x="4385741" y="2273751"/>
            <a:ext cx="4687531" cy="3515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p:cNvPicPr>
            <a:picLocks noChangeAspect="1" noChangeArrowheads="1"/>
          </p:cNvPicPr>
          <p:nvPr/>
        </p:nvPicPr>
        <p:blipFill>
          <a:blip r:embed="rId7"/>
          <a:srcRect/>
          <a:stretch>
            <a:fillRect/>
          </a:stretch>
        </p:blipFill>
        <p:spPr bwMode="auto">
          <a:xfrm>
            <a:off x="5970234" y="2803940"/>
            <a:ext cx="5608502" cy="3801576"/>
          </a:xfrm>
          <a:prstGeom prst="rect">
            <a:avLst/>
          </a:prstGeom>
          <a:ln>
            <a:noFill/>
          </a:ln>
          <a:effectLst>
            <a:outerShdw blurRad="190500" algn="tl" rotWithShape="0">
              <a:srgbClr val="000000">
                <a:alpha val="70000"/>
              </a:srgbClr>
            </a:outerShdw>
          </a:effectLst>
        </p:spPr>
      </p:pic>
      <p:pic>
        <p:nvPicPr>
          <p:cNvPr id="9" name="Picture 4"/>
          <p:cNvPicPr>
            <a:picLocks noChangeAspect="1" noChangeArrowheads="1"/>
          </p:cNvPicPr>
          <p:nvPr/>
        </p:nvPicPr>
        <p:blipFill>
          <a:blip r:embed="rId8"/>
          <a:srcRect/>
          <a:stretch>
            <a:fillRect/>
          </a:stretch>
        </p:blipFill>
        <p:spPr bwMode="auto">
          <a:xfrm rot="20652866">
            <a:off x="1108713" y="1240603"/>
            <a:ext cx="9739061" cy="4459669"/>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560812580"/>
      </p:ext>
    </p:extLst>
  </p:cSld>
  <p:clrMapOvr>
    <a:masterClrMapping/>
  </p:clrMapOvr>
  <mc:AlternateContent xmlns:mc="http://schemas.openxmlformats.org/markup-compatibility/2006">
    <mc:Choice xmlns:p14="http://schemas.microsoft.com/office/powerpoint/2010/main" Requires="p14">
      <p:transition spd="slow" p14:dur="1400" advTm="21718">
        <p14:doors dir="vert"/>
      </p:transition>
    </mc:Choice>
    <mc:Fallback>
      <p:transition spd="slow" advTm="217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653">
                                          <p:stCondLst>
                                            <p:cond delay="0"/>
                                          </p:stCondLst>
                                        </p:cTn>
                                        <p:tgtEl>
                                          <p:spTgt spid="4"/>
                                        </p:tgtEl>
                                      </p:cBhvr>
                                    </p:animEffect>
                                    <p:anim calcmode="lin" valueType="num">
                                      <p:cBhvr>
                                        <p:cTn id="19" dur="2050"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747"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747" tmFilter="0, 0; 0.125,0.2665; 0.25,0.4; 0.375,0.465; 0.5,0.5;  0.625,0.535; 0.75,0.6; 0.875,0.7335; 1,1">
                                          <p:stCondLst>
                                            <p:cond delay="747"/>
                                          </p:stCondLst>
                                        </p:cTn>
                                        <p:tgtEl>
                                          <p:spTgt spid="4"/>
                                        </p:tgtEl>
                                        <p:attrNameLst>
                                          <p:attrName>ppt_y</p:attrName>
                                        </p:attrNameLst>
                                      </p:cBhvr>
                                      <p:tavLst>
                                        <p:tav tm="0" fmla="#ppt_y-sin(pi*$)/9">
                                          <p:val>
                                            <p:fltVal val="0"/>
                                          </p:val>
                                        </p:tav>
                                        <p:tav tm="100000">
                                          <p:val>
                                            <p:fltVal val="1"/>
                                          </p:val>
                                        </p:tav>
                                      </p:tavLst>
                                    </p:anim>
                                    <p:anim calcmode="lin" valueType="num">
                                      <p:cBhvr>
                                        <p:cTn id="22" dur="374" tmFilter="0, 0; 0.125,0.2665; 0.25,0.4; 0.375,0.465; 0.5,0.5;  0.625,0.535; 0.75,0.6; 0.875,0.7335; 1,1">
                                          <p:stCondLst>
                                            <p:cond delay="1490"/>
                                          </p:stCondLst>
                                        </p:cTn>
                                        <p:tgtEl>
                                          <p:spTgt spid="4"/>
                                        </p:tgtEl>
                                        <p:attrNameLst>
                                          <p:attrName>ppt_y</p:attrName>
                                        </p:attrNameLst>
                                      </p:cBhvr>
                                      <p:tavLst>
                                        <p:tav tm="0" fmla="#ppt_y-sin(pi*$)/27">
                                          <p:val>
                                            <p:fltVal val="0"/>
                                          </p:val>
                                        </p:tav>
                                        <p:tav tm="100000">
                                          <p:val>
                                            <p:fltVal val="1"/>
                                          </p:val>
                                        </p:tav>
                                      </p:tavLst>
                                    </p:anim>
                                    <p:anim calcmode="lin" valueType="num">
                                      <p:cBhvr>
                                        <p:cTn id="23" dur="185" tmFilter="0, 0; 0.125,0.2665; 0.25,0.4; 0.375,0.465; 0.5,0.5;  0.625,0.535; 0.75,0.6; 0.875,0.7335; 1,1">
                                          <p:stCondLst>
                                            <p:cond delay="1863"/>
                                          </p:stCondLst>
                                        </p:cTn>
                                        <p:tgtEl>
                                          <p:spTgt spid="4"/>
                                        </p:tgtEl>
                                        <p:attrNameLst>
                                          <p:attrName>ppt_y</p:attrName>
                                        </p:attrNameLst>
                                      </p:cBhvr>
                                      <p:tavLst>
                                        <p:tav tm="0" fmla="#ppt_y-sin(pi*$)/81">
                                          <p:val>
                                            <p:fltVal val="0"/>
                                          </p:val>
                                        </p:tav>
                                        <p:tav tm="100000">
                                          <p:val>
                                            <p:fltVal val="1"/>
                                          </p:val>
                                        </p:tav>
                                      </p:tavLst>
                                    </p:anim>
                                    <p:animScale>
                                      <p:cBhvr>
                                        <p:cTn id="24" dur="29">
                                          <p:stCondLst>
                                            <p:cond delay="731"/>
                                          </p:stCondLst>
                                        </p:cTn>
                                        <p:tgtEl>
                                          <p:spTgt spid="4"/>
                                        </p:tgtEl>
                                      </p:cBhvr>
                                      <p:to x="100000" y="60000"/>
                                    </p:animScale>
                                    <p:animScale>
                                      <p:cBhvr>
                                        <p:cTn id="25" dur="187" decel="50000">
                                          <p:stCondLst>
                                            <p:cond delay="761"/>
                                          </p:stCondLst>
                                        </p:cTn>
                                        <p:tgtEl>
                                          <p:spTgt spid="4"/>
                                        </p:tgtEl>
                                      </p:cBhvr>
                                      <p:to x="100000" y="100000"/>
                                    </p:animScale>
                                    <p:animScale>
                                      <p:cBhvr>
                                        <p:cTn id="26" dur="29">
                                          <p:stCondLst>
                                            <p:cond delay="1476"/>
                                          </p:stCondLst>
                                        </p:cTn>
                                        <p:tgtEl>
                                          <p:spTgt spid="4"/>
                                        </p:tgtEl>
                                      </p:cBhvr>
                                      <p:to x="100000" y="80000"/>
                                    </p:animScale>
                                    <p:animScale>
                                      <p:cBhvr>
                                        <p:cTn id="27" dur="187" decel="50000">
                                          <p:stCondLst>
                                            <p:cond delay="1505"/>
                                          </p:stCondLst>
                                        </p:cTn>
                                        <p:tgtEl>
                                          <p:spTgt spid="4"/>
                                        </p:tgtEl>
                                      </p:cBhvr>
                                      <p:to x="100000" y="100000"/>
                                    </p:animScale>
                                    <p:animScale>
                                      <p:cBhvr>
                                        <p:cTn id="28" dur="29">
                                          <p:stCondLst>
                                            <p:cond delay="1847"/>
                                          </p:stCondLst>
                                        </p:cTn>
                                        <p:tgtEl>
                                          <p:spTgt spid="4"/>
                                        </p:tgtEl>
                                      </p:cBhvr>
                                      <p:to x="100000" y="90000"/>
                                    </p:animScale>
                                    <p:animScale>
                                      <p:cBhvr>
                                        <p:cTn id="29" dur="187" decel="50000">
                                          <p:stCondLst>
                                            <p:cond delay="1876"/>
                                          </p:stCondLst>
                                        </p:cTn>
                                        <p:tgtEl>
                                          <p:spTgt spid="4"/>
                                        </p:tgtEl>
                                      </p:cBhvr>
                                      <p:to x="100000" y="100000"/>
                                    </p:animScale>
                                    <p:animScale>
                                      <p:cBhvr>
                                        <p:cTn id="30" dur="29">
                                          <p:stCondLst>
                                            <p:cond delay="2034"/>
                                          </p:stCondLst>
                                        </p:cTn>
                                        <p:tgtEl>
                                          <p:spTgt spid="4"/>
                                        </p:tgtEl>
                                      </p:cBhvr>
                                      <p:to x="100000" y="95000"/>
                                    </p:animScale>
                                    <p:animScale>
                                      <p:cBhvr>
                                        <p:cTn id="31" dur="187" decel="50000">
                                          <p:stCondLst>
                                            <p:cond delay="2063"/>
                                          </p:stCondLst>
                                        </p:cTn>
                                        <p:tgtEl>
                                          <p:spTgt spid="4"/>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anim calcmode="lin" valueType="num">
                                      <p:cBhvr>
                                        <p:cTn id="37" dur="2000" fill="hold"/>
                                        <p:tgtEl>
                                          <p:spTgt spid="6"/>
                                        </p:tgtEl>
                                        <p:attrNameLst>
                                          <p:attrName>ppt_w</p:attrName>
                                        </p:attrNameLst>
                                      </p:cBhvr>
                                      <p:tavLst>
                                        <p:tav tm="0" fmla="#ppt_w*sin(2.5*pi*$)">
                                          <p:val>
                                            <p:fltVal val="0"/>
                                          </p:val>
                                        </p:tav>
                                        <p:tav tm="100000">
                                          <p:val>
                                            <p:fltVal val="1"/>
                                          </p:val>
                                        </p:tav>
                                      </p:tavLst>
                                    </p:anim>
                                    <p:anim calcmode="lin" valueType="num">
                                      <p:cBhvr>
                                        <p:cTn id="3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2000" fill="hold"/>
                                        <p:tgtEl>
                                          <p:spTgt spid="9"/>
                                        </p:tgtEl>
                                        <p:attrNameLst>
                                          <p:attrName>ppt_w</p:attrName>
                                        </p:attrNameLst>
                                      </p:cBhvr>
                                      <p:tavLst>
                                        <p:tav tm="0">
                                          <p:val>
                                            <p:fltVal val="0"/>
                                          </p:val>
                                        </p:tav>
                                        <p:tav tm="100000">
                                          <p:val>
                                            <p:strVal val="#ppt_w"/>
                                          </p:val>
                                        </p:tav>
                                      </p:tavLst>
                                    </p:anim>
                                    <p:anim calcmode="lin" valueType="num">
                                      <p:cBhvr>
                                        <p:cTn id="49" dur="2000" fill="hold"/>
                                        <p:tgtEl>
                                          <p:spTgt spid="9"/>
                                        </p:tgtEl>
                                        <p:attrNameLst>
                                          <p:attrName>ppt_h</p:attrName>
                                        </p:attrNameLst>
                                      </p:cBhvr>
                                      <p:tavLst>
                                        <p:tav tm="0">
                                          <p:val>
                                            <p:fltVal val="0"/>
                                          </p:val>
                                        </p:tav>
                                        <p:tav tm="100000">
                                          <p:val>
                                            <p:strVal val="#ppt_h"/>
                                          </p:val>
                                        </p:tav>
                                      </p:tavLst>
                                    </p:anim>
                                    <p:animEffect transition="in" filter="fade">
                                      <p:cBhvr>
                                        <p:cTn id="5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Mémoire 2018\35415393_250658695696839_9006167113970221056_n.jpg"/>
          <p:cNvPicPr>
            <a:picLocks noChangeAspect="1" noChangeArrowheads="1"/>
          </p:cNvPicPr>
          <p:nvPr/>
        </p:nvPicPr>
        <p:blipFill>
          <a:blip r:embed="rId3"/>
          <a:srcRect/>
          <a:stretch>
            <a:fillRect/>
          </a:stretch>
        </p:blipFill>
        <p:spPr bwMode="auto">
          <a:xfrm>
            <a:off x="7054223" y="3301958"/>
            <a:ext cx="4804068" cy="3509989"/>
          </a:xfrm>
          <a:prstGeom prst="rect">
            <a:avLst/>
          </a:prstGeom>
          <a:noFill/>
        </p:spPr>
      </p:pic>
      <p:pic>
        <p:nvPicPr>
          <p:cNvPr id="3" name="Picture 4" descr="D:\Mémoire 2018\35463181_250658272363548_7586402237610459136_n.jpg"/>
          <p:cNvPicPr>
            <a:picLocks noChangeAspect="1" noChangeArrowheads="1"/>
          </p:cNvPicPr>
          <p:nvPr/>
        </p:nvPicPr>
        <p:blipFill>
          <a:blip r:embed="rId4"/>
          <a:srcRect/>
          <a:stretch>
            <a:fillRect/>
          </a:stretch>
        </p:blipFill>
        <p:spPr bwMode="auto">
          <a:xfrm>
            <a:off x="6874480" y="131384"/>
            <a:ext cx="4665789" cy="3405097"/>
          </a:xfrm>
          <a:prstGeom prst="rect">
            <a:avLst/>
          </a:prstGeom>
          <a:noFill/>
        </p:spPr>
      </p:pic>
      <p:pic>
        <p:nvPicPr>
          <p:cNvPr id="4" name="Picture 5" descr="D:\Mémoire 2018\35463353_250658249030217_7682204073013018624_n.jpg"/>
          <p:cNvPicPr>
            <a:picLocks noChangeAspect="1" noChangeArrowheads="1"/>
          </p:cNvPicPr>
          <p:nvPr/>
        </p:nvPicPr>
        <p:blipFill>
          <a:blip r:embed="rId5"/>
          <a:srcRect/>
          <a:stretch>
            <a:fillRect/>
          </a:stretch>
        </p:blipFill>
        <p:spPr bwMode="auto">
          <a:xfrm>
            <a:off x="792443" y="3474988"/>
            <a:ext cx="4822837" cy="3319834"/>
          </a:xfrm>
          <a:prstGeom prst="rect">
            <a:avLst/>
          </a:prstGeom>
          <a:noFill/>
        </p:spPr>
      </p:pic>
      <p:pic>
        <p:nvPicPr>
          <p:cNvPr id="5" name="Picture 4" descr="D:\Mémoire 2018\35531941_250658665696842_8584333593868763136_n.jpg"/>
          <p:cNvPicPr>
            <a:picLocks noChangeAspect="1" noChangeArrowheads="1"/>
          </p:cNvPicPr>
          <p:nvPr/>
        </p:nvPicPr>
        <p:blipFill>
          <a:blip r:embed="rId6"/>
          <a:srcRect/>
          <a:stretch>
            <a:fillRect/>
          </a:stretch>
        </p:blipFill>
        <p:spPr bwMode="auto">
          <a:xfrm>
            <a:off x="982640" y="192879"/>
            <a:ext cx="4442444" cy="3282109"/>
          </a:xfrm>
          <a:prstGeom prst="rect">
            <a:avLst/>
          </a:prstGeom>
          <a:ln>
            <a:noFill/>
          </a:ln>
          <a:effectLst>
            <a:outerShdw blurRad="190500" algn="tl" rotWithShape="0">
              <a:srgbClr val="000000">
                <a:alpha val="70000"/>
              </a:srgbClr>
            </a:outerShdw>
          </a:effectLst>
        </p:spPr>
      </p:pic>
      <p:pic>
        <p:nvPicPr>
          <p:cNvPr id="6" name="Picture 2" descr="D:\Mémoire 2018\35399203_250658569030185_8881373841297768448_n.jpg"/>
          <p:cNvPicPr>
            <a:picLocks noChangeAspect="1" noChangeArrowheads="1"/>
          </p:cNvPicPr>
          <p:nvPr/>
        </p:nvPicPr>
        <p:blipFill>
          <a:blip r:embed="rId7"/>
          <a:srcRect/>
          <a:stretch>
            <a:fillRect/>
          </a:stretch>
        </p:blipFill>
        <p:spPr bwMode="auto">
          <a:xfrm>
            <a:off x="2851614" y="760356"/>
            <a:ext cx="8024825" cy="542926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436770858"/>
      </p:ext>
    </p:extLst>
  </p:cSld>
  <p:clrMapOvr>
    <a:masterClrMapping/>
  </p:clrMapOvr>
  <mc:AlternateContent xmlns:mc="http://schemas.openxmlformats.org/markup-compatibility/2006">
    <mc:Choice xmlns:p14="http://schemas.microsoft.com/office/powerpoint/2010/main" Requires="p14">
      <p:transition spd="slow" advTm="15390">
        <p14:doors dir="vert"/>
      </p:transition>
    </mc:Choice>
    <mc:Fallback>
      <p:transition spd="slow" advTm="153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manar\Desktop\vues\aménagemnt\2.jpg"/>
          <p:cNvPicPr>
            <a:picLocks noChangeAspect="1" noChangeArrowheads="1"/>
          </p:cNvPicPr>
          <p:nvPr/>
        </p:nvPicPr>
        <p:blipFill>
          <a:blip r:embed="rId3" cstate="print"/>
          <a:srcRect/>
          <a:stretch>
            <a:fillRect/>
          </a:stretch>
        </p:blipFill>
        <p:spPr bwMode="auto">
          <a:xfrm>
            <a:off x="2954651" y="494918"/>
            <a:ext cx="7754436" cy="5815827"/>
          </a:xfrm>
          <a:prstGeom prst="rect">
            <a:avLst/>
          </a:prstGeom>
          <a:ln>
            <a:noFill/>
          </a:ln>
          <a:effectLst>
            <a:outerShdw blurRad="190500" algn="tl" rotWithShape="0">
              <a:srgbClr val="000000">
                <a:alpha val="70000"/>
              </a:srgbClr>
            </a:outerShdw>
          </a:effectLst>
        </p:spPr>
      </p:pic>
      <p:pic>
        <p:nvPicPr>
          <p:cNvPr id="4" name="Image 6"/>
          <p:cNvPicPr/>
          <p:nvPr/>
        </p:nvPicPr>
        <p:blipFill>
          <a:blip r:embed="rId4"/>
          <a:srcRect/>
          <a:stretch>
            <a:fillRect/>
          </a:stretch>
        </p:blipFill>
        <p:spPr bwMode="auto">
          <a:xfrm>
            <a:off x="1318406" y="1222014"/>
            <a:ext cx="4678325" cy="3409933"/>
          </a:xfrm>
          <a:prstGeom prst="rect">
            <a:avLst/>
          </a:prstGeom>
          <a:ln>
            <a:noFill/>
          </a:ln>
          <a:effectLst>
            <a:outerShdw blurRad="190500" algn="tl" rotWithShape="0">
              <a:srgbClr val="000000">
                <a:alpha val="70000"/>
              </a:srgbClr>
            </a:outerShdw>
          </a:effectLst>
        </p:spPr>
      </p:pic>
      <p:pic>
        <p:nvPicPr>
          <p:cNvPr id="5" name="Picture 3" descr="D:\Culture\Pdf\vues\parking\1.jpg"/>
          <p:cNvPicPr>
            <a:picLocks noChangeAspect="1" noChangeArrowheads="1"/>
          </p:cNvPicPr>
          <p:nvPr/>
        </p:nvPicPr>
        <p:blipFill>
          <a:blip r:embed="rId5" cstate="print"/>
          <a:srcRect/>
          <a:stretch>
            <a:fillRect/>
          </a:stretch>
        </p:blipFill>
        <p:spPr bwMode="auto">
          <a:xfrm>
            <a:off x="3452883" y="460313"/>
            <a:ext cx="7846718" cy="5885039"/>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882333363"/>
      </p:ext>
    </p:extLst>
  </p:cSld>
  <p:clrMapOvr>
    <a:masterClrMapping/>
  </p:clrMapOvr>
  <mc:AlternateContent xmlns:mc="http://schemas.openxmlformats.org/markup-compatibility/2006">
    <mc:Choice xmlns:p14="http://schemas.microsoft.com/office/powerpoint/2010/main" Requires="p14">
      <p:transition spd="slow" advTm="12855">
        <p14:doors dir="vert"/>
      </p:transition>
    </mc:Choice>
    <mc:Fallback>
      <p:transition spd="slow" advTm="128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075457" y="4959814"/>
            <a:ext cx="1734923" cy="417707"/>
          </a:xfrm>
          <a:prstGeom prst="rect">
            <a:avLst/>
          </a:prstGeom>
          <a:noFill/>
          <a:ln w="76200">
            <a:solidFill>
              <a:schemeClr val="tx1"/>
            </a:solidFill>
            <a:prstDash val="lgDashDot"/>
          </a:ln>
        </p:spPr>
        <p:txBody>
          <a:bodyPr wrap="square" lIns="65306" tIns="32653" rIns="65306" bIns="32653" rtlCol="0">
            <a:spAutoFit/>
          </a:bodyPr>
          <a:lstStyle/>
          <a:p>
            <a:r>
              <a:rPr lang="ar-DZ" sz="2286" b="1" dirty="0"/>
              <a:t>حاويات القمامة</a:t>
            </a:r>
            <a:endParaRPr lang="fr-FR" sz="2286" b="1" dirty="0"/>
          </a:p>
        </p:txBody>
      </p:sp>
      <p:pic>
        <p:nvPicPr>
          <p:cNvPr id="2050" name="Picture 2"/>
          <p:cNvPicPr>
            <a:picLocks noChangeAspect="1" noChangeArrowheads="1"/>
          </p:cNvPicPr>
          <p:nvPr/>
        </p:nvPicPr>
        <p:blipFill>
          <a:blip r:embed="rId3"/>
          <a:srcRect/>
          <a:stretch>
            <a:fillRect/>
          </a:stretch>
        </p:blipFill>
        <p:spPr bwMode="auto">
          <a:xfrm>
            <a:off x="3391561" y="1132779"/>
            <a:ext cx="5239609" cy="352087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95500591"/>
      </p:ext>
    </p:extLst>
  </p:cSld>
  <p:clrMapOvr>
    <a:masterClrMapping/>
  </p:clrMapOvr>
  <mc:AlternateContent xmlns:mc="http://schemas.openxmlformats.org/markup-compatibility/2006">
    <mc:Choice xmlns:p14="http://schemas.microsoft.com/office/powerpoint/2010/main" Requires="p14">
      <p:transition spd="slow" p14:dur="800" advTm="3513">
        <p:circle/>
      </p:transition>
    </mc:Choice>
    <mc:Fallback>
      <p:transition spd="slow" advTm="3513">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050"/>
                                        </p:tgtEl>
                                        <p:attrNameLst>
                                          <p:attrName>ppt_w</p:attrName>
                                        </p:attrNameLst>
                                      </p:cBhvr>
                                      <p:tavLst>
                                        <p:tav tm="0">
                                          <p:val>
                                            <p:strVal val="ppt_w"/>
                                          </p:val>
                                        </p:tav>
                                        <p:tav tm="100000">
                                          <p:val>
                                            <p:fltVal val="0"/>
                                          </p:val>
                                        </p:tav>
                                      </p:tavLst>
                                    </p:anim>
                                    <p:anim calcmode="lin" valueType="num">
                                      <p:cBhvr>
                                        <p:cTn id="7" dur="1000"/>
                                        <p:tgtEl>
                                          <p:spTgt spid="2050"/>
                                        </p:tgtEl>
                                        <p:attrNameLst>
                                          <p:attrName>ppt_h</p:attrName>
                                        </p:attrNameLst>
                                      </p:cBhvr>
                                      <p:tavLst>
                                        <p:tav tm="0">
                                          <p:val>
                                            <p:strVal val="ppt_h"/>
                                          </p:val>
                                        </p:tav>
                                        <p:tav tm="100000">
                                          <p:val>
                                            <p:fltVal val="0"/>
                                          </p:val>
                                        </p:tav>
                                      </p:tavLst>
                                    </p:anim>
                                    <p:anim calcmode="lin" valueType="num">
                                      <p:cBhvr>
                                        <p:cTn id="8" dur="1000"/>
                                        <p:tgtEl>
                                          <p:spTgt spid="2050"/>
                                        </p:tgtEl>
                                        <p:attrNameLst>
                                          <p:attrName>style.rotation</p:attrName>
                                        </p:attrNameLst>
                                      </p:cBhvr>
                                      <p:tavLst>
                                        <p:tav tm="0">
                                          <p:val>
                                            <p:fltVal val="0"/>
                                          </p:val>
                                        </p:tav>
                                        <p:tav tm="100000">
                                          <p:val>
                                            <p:fltVal val="90"/>
                                          </p:val>
                                        </p:tav>
                                      </p:tavLst>
                                    </p:anim>
                                    <p:animEffect transition="out" filter="fade">
                                      <p:cBhvr>
                                        <p:cTn id="9" dur="1000"/>
                                        <p:tgtEl>
                                          <p:spTgt spid="2050"/>
                                        </p:tgtEl>
                                      </p:cBhvr>
                                    </p:animEffect>
                                    <p:set>
                                      <p:cBhvr>
                                        <p:cTn id="10" dur="1" fill="hold">
                                          <p:stCondLst>
                                            <p:cond delay="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3009" y="327547"/>
            <a:ext cx="4544705" cy="1009934"/>
          </a:xfrm>
          <a:prstGeom prst="rect">
            <a:avLst/>
          </a:prstGeom>
          <a:noFill/>
          <a:ln w="762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rtl="1"/>
            <a:r>
              <a:rPr lang="ar-DZ" sz="4800" b="1" dirty="0" smtClean="0">
                <a:solidFill>
                  <a:srgbClr val="FFFF00"/>
                </a:solidFill>
                <a:latin typeface="Simplified Arabic" panose="02020603050405020304" pitchFamily="18" charset="-78"/>
                <a:cs typeface="Simplified Arabic" panose="02020603050405020304" pitchFamily="18" charset="-78"/>
              </a:rPr>
              <a:t>الخاتمة العامة</a:t>
            </a:r>
            <a:endParaRPr lang="fr-FR" sz="4800" b="1" dirty="0">
              <a:solidFill>
                <a:srgbClr val="FFFF00"/>
              </a:solidFill>
              <a:latin typeface="Simplified Arabic" panose="02020603050405020304" pitchFamily="18" charset="-78"/>
              <a:cs typeface="Simplified Arabic" panose="02020603050405020304" pitchFamily="18" charset="-78"/>
            </a:endParaRPr>
          </a:p>
        </p:txBody>
      </p:sp>
      <p:sp>
        <p:nvSpPr>
          <p:cNvPr id="4" name="Rectangle 3"/>
          <p:cNvSpPr/>
          <p:nvPr/>
        </p:nvSpPr>
        <p:spPr>
          <a:xfrm>
            <a:off x="559558" y="1448971"/>
            <a:ext cx="11000096" cy="4744889"/>
          </a:xfrm>
          <a:prstGeom prst="rect">
            <a:avLst/>
          </a:prstGeom>
        </p:spPr>
        <p:txBody>
          <a:bodyPr wrap="square">
            <a:spAutoFit/>
          </a:bodyPr>
          <a:lstStyle/>
          <a:p>
            <a:pPr indent="450215" algn="just" rtl="1">
              <a:lnSpc>
                <a:spcPct val="150000"/>
              </a:lnSpc>
              <a:spcAft>
                <a:spcPts val="1000"/>
              </a:spcAft>
            </a:pPr>
            <a:r>
              <a:rPr lang="ar-DZ" sz="2800" b="1" dirty="0">
                <a:solidFill>
                  <a:schemeClr val="bg1"/>
                </a:solidFill>
                <a:latin typeface="Simplified Arabic" panose="02020603050405020304" pitchFamily="18" charset="-78"/>
                <a:ea typeface="Calibri" panose="020F0502020204030204" pitchFamily="34" charset="0"/>
                <a:cs typeface="Simplified Arabic" panose="02020603050405020304" pitchFamily="18" charset="-78"/>
              </a:rPr>
              <a:t>تتضمن هذه الدراسة حي من أحياء من مدينة –جامعة- إحدى المدن الصحراوية الجزائرية، الذي هو حي مازر- زاوية حيث حاولنا في هذه الدراسة تحليل المعطيات الطبيعية والاجتماعية، العمرانية والمعمارية للتعرف على الخصائص التي تميز المنطقة وكذلك المشاكل التي يعاني منها، ولعل أبرز صعوبة يواجهها حي مازر- زاوية هي الصورة السلبية له من خلال التوزيع الغير منتظم للفراغات.</a:t>
            </a:r>
            <a:endParaRPr lang="fr-FR" sz="2000" b="1" dirty="0">
              <a:solidFill>
                <a:schemeClr val="bg1"/>
              </a:solidFill>
              <a:latin typeface="Simplified Arabic" panose="02020603050405020304" pitchFamily="18" charset="-78"/>
              <a:ea typeface="Calibri" panose="020F0502020204030204" pitchFamily="34" charset="0"/>
              <a:cs typeface="Simplified Arabic" panose="02020603050405020304" pitchFamily="18" charset="-78"/>
            </a:endParaRPr>
          </a:p>
          <a:p>
            <a:pPr indent="450215" algn="just" rtl="1">
              <a:lnSpc>
                <a:spcPct val="150000"/>
              </a:lnSpc>
              <a:spcAft>
                <a:spcPts val="1000"/>
              </a:spcAft>
            </a:pPr>
            <a:r>
              <a:rPr lang="ar-DZ" sz="2800" b="1" dirty="0">
                <a:solidFill>
                  <a:schemeClr val="bg1"/>
                </a:solidFill>
                <a:latin typeface="Simplified Arabic" panose="02020603050405020304" pitchFamily="18" charset="-78"/>
                <a:ea typeface="Calibri" panose="020F0502020204030204" pitchFamily="34" charset="0"/>
                <a:cs typeface="Simplified Arabic" panose="02020603050405020304" pitchFamily="18" charset="-78"/>
              </a:rPr>
              <a:t>كل هذه الإشكاليات المطروحة على مستوى الحي دفعتنا إلى وضع استراتيجية شملت جملة من الحلول والأفكار بصدد إعطاء روح جديدة للارتقاء بهذا النسيج وجعله يلبي حاجيات السكان. </a:t>
            </a:r>
            <a:endParaRPr lang="fr-FR" sz="2000" b="1" dirty="0">
              <a:solidFill>
                <a:schemeClr val="bg1"/>
              </a:solidFill>
              <a:effectLst/>
              <a:latin typeface="Simplified Arabic" panose="02020603050405020304" pitchFamily="18" charset="-78"/>
              <a:ea typeface="Calibri" panose="020F0502020204030204" pitchFamily="34" charset="0"/>
              <a:cs typeface="Simplified Arabic" panose="02020603050405020304" pitchFamily="18" charset="-78"/>
            </a:endParaRPr>
          </a:p>
        </p:txBody>
      </p:sp>
    </p:spTree>
    <p:extLst>
      <p:ext uri="{BB962C8B-B14F-4D97-AF65-F5344CB8AC3E}">
        <p14:creationId xmlns:p14="http://schemas.microsoft.com/office/powerpoint/2010/main" val="2760174100"/>
      </p:ext>
    </p:extLst>
  </p:cSld>
  <p:clrMapOvr>
    <a:masterClrMapping/>
  </p:clrMapOvr>
  <mc:AlternateContent xmlns:mc="http://schemas.openxmlformats.org/markup-compatibility/2006">
    <mc:Choice xmlns:p14="http://schemas.microsoft.com/office/powerpoint/2010/main" Requires="p14">
      <p:transition spd="slow" p14:dur="1200" advTm="7413">
        <p14:prism/>
      </p:transition>
    </mc:Choice>
    <mc:Fallback>
      <p:transition spd="slow" advTm="7413">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lum bright="12000" contrast="-12000"/>
          </a:blip>
          <a:srcRect/>
          <a:stretch>
            <a:fillRect/>
          </a:stretch>
        </p:blipFill>
        <p:spPr bwMode="auto">
          <a:xfrm>
            <a:off x="0" y="0"/>
            <a:ext cx="12192000" cy="6858000"/>
          </a:xfrm>
          <a:prstGeom prst="rect">
            <a:avLst/>
          </a:prstGeom>
          <a:noFill/>
          <a:ln w="76200" cmpd="tri">
            <a:solidFill>
              <a:srgbClr val="CC6600"/>
            </a:solidFill>
            <a:miter lim="800000"/>
            <a:headEnd/>
            <a:tailEnd/>
          </a:ln>
        </p:spPr>
      </p:pic>
      <p:sp>
        <p:nvSpPr>
          <p:cNvPr id="6" name="Rectangle 5"/>
          <p:cNvSpPr/>
          <p:nvPr/>
        </p:nvSpPr>
        <p:spPr>
          <a:xfrm>
            <a:off x="2116494" y="459235"/>
            <a:ext cx="7315199" cy="1938992"/>
          </a:xfrm>
          <a:prstGeom prst="rect">
            <a:avLst/>
          </a:prstGeom>
        </p:spPr>
        <p:txBody>
          <a:bodyPr wrap="square">
            <a:spAutoFit/>
          </a:bodyPr>
          <a:lstStyle/>
          <a:p>
            <a:pPr algn="ctr"/>
            <a:r>
              <a:rPr lang="ar-DZ" sz="2400" b="1" i="1" dirty="0" smtClean="0">
                <a:solidFill>
                  <a:srgbClr val="FF0000"/>
                </a:solidFill>
              </a:rPr>
              <a:t>الجمهورية الجزائرية الديمقراطية الشعبية</a:t>
            </a:r>
            <a:r>
              <a:rPr lang="fr-FR" sz="2400" b="1" i="1" dirty="0" smtClean="0">
                <a:solidFill>
                  <a:srgbClr val="FF0000"/>
                </a:solidFill>
              </a:rPr>
              <a:t/>
            </a:r>
            <a:br>
              <a:rPr lang="fr-FR" sz="2400" b="1" i="1" dirty="0" smtClean="0">
                <a:solidFill>
                  <a:srgbClr val="FF0000"/>
                </a:solidFill>
              </a:rPr>
            </a:br>
            <a:r>
              <a:rPr lang="ar-DZ" sz="2400" b="1" i="1" dirty="0" smtClean="0">
                <a:solidFill>
                  <a:srgbClr val="FF0000"/>
                </a:solidFill>
              </a:rPr>
              <a:t>وزارة التعليم العالي </a:t>
            </a:r>
            <a:r>
              <a:rPr lang="ar-DZ" sz="2400" b="1" i="1" dirty="0" err="1" smtClean="0">
                <a:solidFill>
                  <a:srgbClr val="FF0000"/>
                </a:solidFill>
              </a:rPr>
              <a:t>و</a:t>
            </a:r>
            <a:r>
              <a:rPr lang="ar-DZ" sz="2400" b="1" i="1" dirty="0" smtClean="0">
                <a:solidFill>
                  <a:srgbClr val="FF0000"/>
                </a:solidFill>
              </a:rPr>
              <a:t> البحث  العلمي</a:t>
            </a:r>
            <a:r>
              <a:rPr lang="fr-FR" sz="2400" b="1" i="1" dirty="0" smtClean="0">
                <a:solidFill>
                  <a:srgbClr val="FF0000"/>
                </a:solidFill>
              </a:rPr>
              <a:t/>
            </a:r>
            <a:br>
              <a:rPr lang="fr-FR" sz="2400" b="1" i="1" dirty="0" smtClean="0">
                <a:solidFill>
                  <a:srgbClr val="FF0000"/>
                </a:solidFill>
              </a:rPr>
            </a:br>
            <a:r>
              <a:rPr lang="ar-DZ" sz="2400" b="1" i="1" dirty="0" smtClean="0">
                <a:solidFill>
                  <a:srgbClr val="FF0000"/>
                </a:solidFill>
              </a:rPr>
              <a:t>جامعة محمد خيضر - بسكرة</a:t>
            </a:r>
            <a:r>
              <a:rPr lang="fr-FR" sz="2400" b="1" i="1" dirty="0" smtClean="0">
                <a:solidFill>
                  <a:srgbClr val="FF0000"/>
                </a:solidFill>
              </a:rPr>
              <a:t/>
            </a:r>
            <a:br>
              <a:rPr lang="fr-FR" sz="2400" b="1" i="1" dirty="0" smtClean="0">
                <a:solidFill>
                  <a:srgbClr val="FF0000"/>
                </a:solidFill>
              </a:rPr>
            </a:br>
            <a:r>
              <a:rPr lang="ar-DZ" sz="2400" b="1" i="1" dirty="0">
                <a:solidFill>
                  <a:srgbClr val="FF0000"/>
                </a:solidFill>
              </a:rPr>
              <a:t>قسم </a:t>
            </a:r>
            <a:r>
              <a:rPr lang="ar-DZ" sz="2400" b="1" i="1" dirty="0" smtClean="0">
                <a:solidFill>
                  <a:srgbClr val="FF0000"/>
                </a:solidFill>
              </a:rPr>
              <a:t>علوم الأرض</a:t>
            </a:r>
            <a:r>
              <a:rPr lang="fr-FR" sz="2400" b="1" i="1" dirty="0" smtClean="0">
                <a:solidFill>
                  <a:srgbClr val="FF0000"/>
                </a:solidFill>
              </a:rPr>
              <a:t/>
            </a:r>
            <a:br>
              <a:rPr lang="fr-FR" sz="2400" b="1" i="1" dirty="0" smtClean="0">
                <a:solidFill>
                  <a:srgbClr val="FF0000"/>
                </a:solidFill>
              </a:rPr>
            </a:br>
            <a:r>
              <a:rPr lang="ar-DZ" sz="2400" b="1" i="1" dirty="0" smtClean="0">
                <a:solidFill>
                  <a:srgbClr val="FF0000"/>
                </a:solidFill>
              </a:rPr>
              <a:t>التسيير و التقنيات الحضرية</a:t>
            </a:r>
            <a:endParaRPr lang="fr-FR" sz="2400" b="1" i="1" dirty="0" smtClean="0">
              <a:solidFill>
                <a:srgbClr val="FF0000"/>
              </a:solidFill>
            </a:endParaRPr>
          </a:p>
        </p:txBody>
      </p:sp>
      <p:sp>
        <p:nvSpPr>
          <p:cNvPr id="7" name="Rectangle 6"/>
          <p:cNvSpPr/>
          <p:nvPr/>
        </p:nvSpPr>
        <p:spPr>
          <a:xfrm>
            <a:off x="2574941" y="3210159"/>
            <a:ext cx="7018445" cy="2000548"/>
          </a:xfrm>
          <a:prstGeom prst="rect">
            <a:avLst/>
          </a:prstGeom>
          <a:noFill/>
        </p:spPr>
        <p:txBody>
          <a:bodyPr wrap="square" lIns="91440" tIns="45720" rIns="91440" bIns="45720">
            <a:spAutoFit/>
          </a:bodyPr>
          <a:lstStyle/>
          <a:p>
            <a:pPr algn="ctr"/>
            <a:r>
              <a:rPr lang="ar-DZ" sz="2800" b="1" dirty="0" smtClean="0">
                <a:solidFill>
                  <a:srgbClr val="7030A0"/>
                </a:solidFill>
                <a:latin typeface="Castellar" pitchFamily="18" charset="0"/>
              </a:rPr>
              <a:t>التدخلات العمرانية على حي ودمجه في النسيج </a:t>
            </a:r>
          </a:p>
          <a:p>
            <a:pPr algn="ctr"/>
            <a:r>
              <a:rPr lang="ar-DZ" sz="2800" b="1" dirty="0" smtClean="0">
                <a:solidFill>
                  <a:srgbClr val="7030A0"/>
                </a:solidFill>
                <a:latin typeface="Castellar" pitchFamily="18" charset="0"/>
              </a:rPr>
              <a:t>الحضري حالة حي مازر- زاوية </a:t>
            </a:r>
          </a:p>
          <a:p>
            <a:pPr algn="ctr"/>
            <a:r>
              <a:rPr lang="ar-DZ" sz="2800" b="1" dirty="0" smtClean="0">
                <a:solidFill>
                  <a:srgbClr val="7030A0"/>
                </a:solidFill>
                <a:latin typeface="Castellar" pitchFamily="18" charset="0"/>
              </a:rPr>
              <a:t>بمدينة جامعة</a:t>
            </a:r>
          </a:p>
          <a:p>
            <a:pPr algn="ctr"/>
            <a:r>
              <a:rPr lang="ar-DZ" sz="4000" b="1" dirty="0" smtClean="0">
                <a:solidFill>
                  <a:srgbClr val="7030A0"/>
                </a:solidFill>
                <a:latin typeface="Castellar" pitchFamily="18" charset="0"/>
              </a:rPr>
              <a:t> </a:t>
            </a:r>
            <a:endParaRPr lang="fr-FR" sz="4000" b="1" dirty="0" smtClean="0">
              <a:solidFill>
                <a:srgbClr val="7030A0"/>
              </a:solidFill>
              <a:latin typeface="Castellar" pitchFamily="18" charset="0"/>
            </a:endParaRPr>
          </a:p>
        </p:txBody>
      </p:sp>
      <p:sp>
        <p:nvSpPr>
          <p:cNvPr id="8" name="Rectangle 7"/>
          <p:cNvSpPr/>
          <p:nvPr/>
        </p:nvSpPr>
        <p:spPr>
          <a:xfrm>
            <a:off x="8426946" y="4071933"/>
            <a:ext cx="2501006" cy="1077218"/>
          </a:xfrm>
          <a:prstGeom prst="rect">
            <a:avLst/>
          </a:prstGeom>
        </p:spPr>
        <p:txBody>
          <a:bodyPr wrap="none">
            <a:spAutoFit/>
          </a:bodyPr>
          <a:lstStyle/>
          <a:p>
            <a:r>
              <a:rPr lang="ar-DZ" sz="3200" b="1" dirty="0" smtClean="0">
                <a:solidFill>
                  <a:srgbClr val="FF0000"/>
                </a:solidFill>
              </a:rPr>
              <a:t>من إعداد الطالبة:</a:t>
            </a:r>
          </a:p>
          <a:p>
            <a:pPr algn="ctr"/>
            <a:r>
              <a:rPr lang="ar-DZ" sz="3200" b="1" dirty="0" smtClean="0">
                <a:solidFill>
                  <a:srgbClr val="7030A0"/>
                </a:solidFill>
              </a:rPr>
              <a:t>باوية سعاد</a:t>
            </a:r>
            <a:endParaRPr lang="fr-FR" sz="3200" b="1" dirty="0">
              <a:solidFill>
                <a:srgbClr val="7030A0"/>
              </a:solidFill>
            </a:endParaRPr>
          </a:p>
        </p:txBody>
      </p:sp>
      <p:sp>
        <p:nvSpPr>
          <p:cNvPr id="9" name="Rectangle 8"/>
          <p:cNvSpPr/>
          <p:nvPr/>
        </p:nvSpPr>
        <p:spPr>
          <a:xfrm>
            <a:off x="1120041" y="4210433"/>
            <a:ext cx="1814920" cy="1077218"/>
          </a:xfrm>
          <a:prstGeom prst="rect">
            <a:avLst/>
          </a:prstGeom>
        </p:spPr>
        <p:txBody>
          <a:bodyPr wrap="none">
            <a:spAutoFit/>
          </a:bodyPr>
          <a:lstStyle/>
          <a:p>
            <a:r>
              <a:rPr lang="ar-DZ" sz="3200" b="1" dirty="0" smtClean="0">
                <a:solidFill>
                  <a:srgbClr val="FF0000"/>
                </a:solidFill>
              </a:rPr>
              <a:t>ب إشراف :</a:t>
            </a:r>
          </a:p>
          <a:p>
            <a:pPr algn="ctr"/>
            <a:r>
              <a:rPr lang="ar-DZ" sz="3200" b="1" dirty="0" smtClean="0">
                <a:solidFill>
                  <a:srgbClr val="7030A0"/>
                </a:solidFill>
              </a:rPr>
              <a:t>نوال هبهوب</a:t>
            </a:r>
            <a:endParaRPr lang="fr-FR" sz="3200" b="1" dirty="0">
              <a:solidFill>
                <a:srgbClr val="7030A0"/>
              </a:solidFill>
            </a:endParaRPr>
          </a:p>
        </p:txBody>
      </p:sp>
      <p:sp>
        <p:nvSpPr>
          <p:cNvPr id="11" name="Rectangle 10"/>
          <p:cNvSpPr/>
          <p:nvPr/>
        </p:nvSpPr>
        <p:spPr>
          <a:xfrm>
            <a:off x="4076660" y="5480354"/>
            <a:ext cx="4572000" cy="1200329"/>
          </a:xfrm>
          <a:prstGeom prst="rect">
            <a:avLst/>
          </a:prstGeom>
        </p:spPr>
        <p:txBody>
          <a:bodyPr>
            <a:spAutoFit/>
          </a:bodyPr>
          <a:lstStyle/>
          <a:p>
            <a:pPr algn="ctr" rtl="1">
              <a:buClrTx/>
            </a:pPr>
            <a:r>
              <a:rPr lang="ar-DZ" sz="3200" dirty="0" smtClean="0">
                <a:solidFill>
                  <a:srgbClr val="FF0000"/>
                </a:solidFill>
              </a:rPr>
              <a:t>السنة الجامعية</a:t>
            </a:r>
          </a:p>
          <a:p>
            <a:pPr algn="ctr" rtl="1">
              <a:buClrTx/>
            </a:pPr>
            <a:r>
              <a:rPr lang="ar-DZ" sz="4000" dirty="0" smtClean="0">
                <a:solidFill>
                  <a:srgbClr val="FF0000"/>
                </a:solidFill>
              </a:rPr>
              <a:t>2017/2018</a:t>
            </a:r>
            <a:endParaRPr lang="fr-FR" sz="4000" dirty="0">
              <a:solidFill>
                <a:srgbClr val="FF0000"/>
              </a:solidFill>
            </a:endParaRPr>
          </a:p>
        </p:txBody>
      </p:sp>
      <p:pic>
        <p:nvPicPr>
          <p:cNvPr id="12"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2353" y="547208"/>
            <a:ext cx="11350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426" y="578693"/>
            <a:ext cx="11350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850834" y="2648124"/>
            <a:ext cx="3974165" cy="523220"/>
          </a:xfrm>
          <a:prstGeom prst="rect">
            <a:avLst/>
          </a:prstGeom>
        </p:spPr>
        <p:txBody>
          <a:bodyPr wrap="none">
            <a:spAutoFit/>
          </a:bodyPr>
          <a:lstStyle/>
          <a:p>
            <a:r>
              <a:rPr lang="ar-DZ" sz="2800" b="1" dirty="0" smtClean="0">
                <a:solidFill>
                  <a:schemeClr val="bg2"/>
                </a:solidFill>
              </a:rPr>
              <a:t>مذكرة مقدمة لنيل شهادة الماستر</a:t>
            </a:r>
          </a:p>
        </p:txBody>
      </p:sp>
    </p:spTree>
    <p:extLst>
      <p:ext uri="{BB962C8B-B14F-4D97-AF65-F5344CB8AC3E}">
        <p14:creationId xmlns:p14="http://schemas.microsoft.com/office/powerpoint/2010/main" val="28765233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advTm="30276">
        <p15:prstTrans prst="curtains"/>
      </p:transition>
    </mc:Choice>
    <mc:Fallback>
      <p:transition spd="slow" advTm="30276">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srcRect/>
          <a:stretch>
            <a:fillRect/>
          </a:stretch>
        </p:blipFill>
        <p:spPr bwMode="auto">
          <a:xfrm>
            <a:off x="0" y="0"/>
            <a:ext cx="12191999" cy="6858048"/>
          </a:xfrm>
          <a:prstGeom prst="rect">
            <a:avLst/>
          </a:prstGeom>
          <a:noFill/>
          <a:ln w="9525">
            <a:noFill/>
            <a:miter lim="800000"/>
            <a:headEnd/>
            <a:tailEnd/>
          </a:ln>
          <a:effectLst/>
        </p:spPr>
      </p:pic>
      <p:sp>
        <p:nvSpPr>
          <p:cNvPr id="3" name="Rectangle 2"/>
          <p:cNvSpPr/>
          <p:nvPr/>
        </p:nvSpPr>
        <p:spPr>
          <a:xfrm>
            <a:off x="3748575" y="2275831"/>
            <a:ext cx="4121641" cy="1754326"/>
          </a:xfrm>
          <a:prstGeom prst="rect">
            <a:avLst/>
          </a:prstGeom>
          <a:noFill/>
        </p:spPr>
        <p:txBody>
          <a:bodyPr wrap="none" lIns="91440" tIns="45720" rIns="91440" bIns="45720">
            <a:prstTxWarp prst="textDeflateInflate">
              <a:avLst/>
            </a:prstTxWarp>
            <a:spAutoFit/>
          </a:bodyPr>
          <a:lstStyle/>
          <a:p>
            <a:pPr algn="ctr"/>
            <a:r>
              <a:rPr lang="ar-DZ" sz="6000" b="1" i="1" dirty="0" smtClean="0">
                <a:ln>
                  <a:solidFill>
                    <a:srgbClr val="FF0000"/>
                  </a:solidFill>
                </a:ln>
                <a:solidFill>
                  <a:srgbClr val="FFC000"/>
                </a:solidFill>
                <a:effectLst>
                  <a:outerShdw blurRad="38100" dist="19050" dir="2700000" algn="tl" rotWithShape="0">
                    <a:schemeClr val="dk1">
                      <a:lumMod val="50000"/>
                      <a:alpha val="40000"/>
                    </a:schemeClr>
                  </a:outerShdw>
                </a:effectLst>
                <a:latin typeface="Vineta BT" panose="04020906050602070202" pitchFamily="82" charset="0"/>
                <a:cs typeface="Simplified Arabic" panose="02020603050405020304" pitchFamily="18" charset="-78"/>
              </a:rPr>
              <a:t>شكرا على حسن </a:t>
            </a:r>
          </a:p>
          <a:p>
            <a:pPr algn="ctr"/>
            <a:r>
              <a:rPr lang="ar-DZ" sz="6000" b="1" i="1" dirty="0" smtClean="0">
                <a:ln>
                  <a:solidFill>
                    <a:srgbClr val="FF0000"/>
                  </a:solidFill>
                </a:ln>
                <a:solidFill>
                  <a:srgbClr val="FFC000"/>
                </a:solidFill>
                <a:effectLst>
                  <a:outerShdw blurRad="38100" dist="19050" dir="2700000" algn="tl" rotWithShape="0">
                    <a:schemeClr val="dk1">
                      <a:lumMod val="50000"/>
                      <a:alpha val="40000"/>
                    </a:schemeClr>
                  </a:outerShdw>
                </a:effectLst>
                <a:latin typeface="Vineta BT" panose="04020906050602070202" pitchFamily="82" charset="0"/>
                <a:cs typeface="Simplified Arabic" panose="02020603050405020304" pitchFamily="18" charset="-78"/>
              </a:rPr>
              <a:t>الإصغاء والمتابعة</a:t>
            </a:r>
            <a:endParaRPr lang="en-US" sz="6000" b="1" i="1" dirty="0">
              <a:ln>
                <a:solidFill>
                  <a:srgbClr val="FF0000"/>
                </a:solidFill>
              </a:ln>
              <a:solidFill>
                <a:srgbClr val="FFC000"/>
              </a:solidFill>
              <a:effectLst>
                <a:outerShdw blurRad="38100" dist="19050" dir="2700000" algn="tl" rotWithShape="0">
                  <a:schemeClr val="dk1">
                    <a:lumMod val="50000"/>
                    <a:alpha val="40000"/>
                  </a:schemeClr>
                </a:outerShdw>
              </a:effectLst>
              <a:latin typeface="Vineta BT" panose="04020906050602070202" pitchFamily="82" charset="0"/>
              <a:cs typeface="Simplified Arabic" panose="02020603050405020304" pitchFamily="18" charset="-78"/>
            </a:endParaRPr>
          </a:p>
        </p:txBody>
      </p:sp>
      <p:sp>
        <p:nvSpPr>
          <p:cNvPr id="2" name="Rectangle 1"/>
          <p:cNvSpPr/>
          <p:nvPr/>
        </p:nvSpPr>
        <p:spPr>
          <a:xfrm>
            <a:off x="7601802" y="5765077"/>
            <a:ext cx="4486033" cy="769441"/>
          </a:xfrm>
          <a:prstGeom prst="rect">
            <a:avLst/>
          </a:prstGeom>
          <a:noFill/>
        </p:spPr>
        <p:txBody>
          <a:bodyPr wrap="square" lIns="91440" tIns="45720" rIns="91440" bIns="45720">
            <a:spAutoFit/>
          </a:bodyPr>
          <a:lstStyle/>
          <a:p>
            <a:pPr algn="ctr"/>
            <a:r>
              <a:rPr lang="ar-DZ" sz="4400" b="1" cap="none" spc="600" dirty="0" smtClean="0">
                <a:ln w="22225">
                  <a:solidFill>
                    <a:schemeClr val="accent2"/>
                  </a:solidFill>
                  <a:prstDash val="solid"/>
                </a:ln>
                <a:solidFill>
                  <a:schemeClr val="accent2">
                    <a:lumMod val="40000"/>
                    <a:lumOff val="60000"/>
                  </a:schemeClr>
                </a:solidFill>
                <a:effectLst>
                  <a:glow rad="139700">
                    <a:schemeClr val="accent3">
                      <a:satMod val="175000"/>
                      <a:alpha val="40000"/>
                    </a:schemeClr>
                  </a:glow>
                  <a:outerShdw blurRad="75057" dist="38100" dir="5400000" sy="-20000" rotWithShape="0">
                    <a:prstClr val="black">
                      <a:alpha val="25000"/>
                    </a:prstClr>
                  </a:outerShdw>
                  <a:reflection blurRad="6350" stA="60000" endA="900" endPos="58000" dir="5400000" sy="-100000" algn="bl" rotWithShape="0"/>
                </a:effectLst>
                <a:latin typeface="Harlow Solid Italic" panose="04030604020F02020D02" pitchFamily="82" charset="0"/>
              </a:rPr>
              <a:t>تحياتي للجميع</a:t>
            </a:r>
            <a:endParaRPr lang="en-US" sz="4400" b="1" cap="none" spc="600" dirty="0">
              <a:ln w="22225">
                <a:solidFill>
                  <a:schemeClr val="accent2"/>
                </a:solidFill>
                <a:prstDash val="solid"/>
              </a:ln>
              <a:solidFill>
                <a:schemeClr val="accent2">
                  <a:lumMod val="40000"/>
                  <a:lumOff val="60000"/>
                </a:schemeClr>
              </a:solidFill>
              <a:effectLst>
                <a:glow rad="139700">
                  <a:schemeClr val="accent3">
                    <a:satMod val="175000"/>
                    <a:alpha val="40000"/>
                  </a:schemeClr>
                </a:glow>
                <a:outerShdw blurRad="75057" dist="38100" dir="5400000" sy="-20000" rotWithShape="0">
                  <a:prstClr val="black">
                    <a:alpha val="25000"/>
                  </a:prstClr>
                </a:outerShdw>
                <a:reflection blurRad="6350" stA="60000" endA="900" endPos="58000" dir="5400000" sy="-100000" algn="bl" rotWithShape="0"/>
              </a:effectLst>
              <a:latin typeface="Harlow Solid Italic" panose="04030604020F02020D02" pitchFamily="82" charset="0"/>
            </a:endParaRPr>
          </a:p>
        </p:txBody>
      </p:sp>
    </p:spTree>
    <p:extLst>
      <p:ext uri="{BB962C8B-B14F-4D97-AF65-F5344CB8AC3E}">
        <p14:creationId xmlns:p14="http://schemas.microsoft.com/office/powerpoint/2010/main" val="2653185709"/>
      </p:ext>
    </p:extLst>
  </p:cSld>
  <p:clrMapOvr>
    <a:masterClrMapping/>
  </p:clrMapOvr>
  <p:transition advTm="4702">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3749573" y="650100"/>
            <a:ext cx="4429007" cy="512762"/>
          </a:xfrm>
          <a:prstGeom prst="rect">
            <a:avLst/>
          </a:prstGeom>
          <a:solidFill>
            <a:srgbClr val="0066FF"/>
          </a:solidFill>
          <a:ln w="76200" cmpd="tri">
            <a:solidFill>
              <a:schemeClr val="tx1"/>
            </a:solidFill>
            <a:miter lim="800000"/>
            <a:headEnd/>
            <a:tailEnd/>
          </a:ln>
        </p:spPr>
        <p:txBody>
          <a:bodyPr/>
          <a:lstStyle/>
          <a:p>
            <a:pPr algn="ctr" rtl="1" eaLnBrk="1" hangingPunct="1"/>
            <a:r>
              <a:rPr lang="ar-DZ" sz="2400" b="1" dirty="0">
                <a:solidFill>
                  <a:schemeClr val="bg1"/>
                </a:solidFill>
                <a:latin typeface="Simplified Arabic" panose="02020603050405020304" pitchFamily="18" charset="-78"/>
                <a:cs typeface="Simplified Arabic" panose="02020603050405020304" pitchFamily="18" charset="-78"/>
              </a:rPr>
              <a:t>مخطط المنهجية العامة للدراسة</a:t>
            </a:r>
            <a:endParaRPr lang="en-US" sz="2800" dirty="0">
              <a:solidFill>
                <a:schemeClr val="bg1"/>
              </a:solidFill>
              <a:latin typeface="Simplified Arabic" panose="02020603050405020304" pitchFamily="18" charset="-78"/>
              <a:cs typeface="Simplified Arabic" panose="02020603050405020304" pitchFamily="18" charset="-78"/>
            </a:endParaRPr>
          </a:p>
        </p:txBody>
      </p:sp>
      <p:sp>
        <p:nvSpPr>
          <p:cNvPr id="4104" name="Rectangle 8"/>
          <p:cNvSpPr>
            <a:spLocks noChangeArrowheads="1"/>
          </p:cNvSpPr>
          <p:nvPr/>
        </p:nvSpPr>
        <p:spPr bwMode="auto">
          <a:xfrm>
            <a:off x="9176749" y="3778806"/>
            <a:ext cx="1522129" cy="772364"/>
          </a:xfrm>
          <a:prstGeom prst="rect">
            <a:avLst/>
          </a:prstGeom>
          <a:solidFill>
            <a:srgbClr val="B8F8FA"/>
          </a:solidFill>
          <a:ln w="76200" cmpd="tri">
            <a:solidFill>
              <a:schemeClr val="tx1"/>
            </a:solidFill>
            <a:miter lim="800000"/>
            <a:headEnd/>
            <a:tailEnd/>
          </a:ln>
        </p:spPr>
        <p:txBody>
          <a:bodyPr/>
          <a:lstStyle/>
          <a:p>
            <a:pPr algn="ctr" rtl="1" eaLnBrk="1" hangingPunct="1"/>
            <a:r>
              <a:rPr lang="ar-DZ" b="1" dirty="0" smtClean="0">
                <a:solidFill>
                  <a:schemeClr val="bg1"/>
                </a:solidFill>
                <a:latin typeface="Simplified Arabic" panose="02020603050405020304" pitchFamily="18" charset="-78"/>
                <a:cs typeface="Simplified Arabic" panose="02020603050405020304" pitchFamily="18" charset="-78"/>
              </a:rPr>
              <a:t>الفصل </a:t>
            </a:r>
            <a:r>
              <a:rPr lang="ar-DZ" b="1" dirty="0">
                <a:solidFill>
                  <a:schemeClr val="bg1"/>
                </a:solidFill>
                <a:latin typeface="Simplified Arabic" panose="02020603050405020304" pitchFamily="18" charset="-78"/>
                <a:cs typeface="Simplified Arabic" panose="02020603050405020304" pitchFamily="18" charset="-78"/>
              </a:rPr>
              <a:t>الأول</a:t>
            </a:r>
            <a:endParaRPr lang="en-US" b="1" dirty="0">
              <a:solidFill>
                <a:schemeClr val="bg1"/>
              </a:solidFill>
              <a:latin typeface="Simplified Arabic" panose="02020603050405020304" pitchFamily="18" charset="-78"/>
              <a:cs typeface="Simplified Arabic" panose="02020603050405020304" pitchFamily="18" charset="-78"/>
            </a:endParaRPr>
          </a:p>
          <a:p>
            <a:pPr algn="ctr" rtl="1" eaLnBrk="1" hangingPunct="1"/>
            <a:r>
              <a:rPr lang="ar-DZ" b="1" dirty="0">
                <a:solidFill>
                  <a:schemeClr val="bg1"/>
                </a:solidFill>
                <a:latin typeface="Simplified Arabic" panose="02020603050405020304" pitchFamily="18" charset="-78"/>
                <a:cs typeface="Simplified Arabic" panose="02020603050405020304" pitchFamily="18" charset="-78"/>
              </a:rPr>
              <a:t>- الدراسة النظرية</a:t>
            </a:r>
            <a:endParaRPr lang="en-US" sz="2800" b="1" dirty="0">
              <a:solidFill>
                <a:schemeClr val="bg1"/>
              </a:solidFill>
              <a:latin typeface="Simplified Arabic" panose="02020603050405020304" pitchFamily="18" charset="-78"/>
              <a:cs typeface="Simplified Arabic" panose="02020603050405020304" pitchFamily="18" charset="-78"/>
            </a:endParaRPr>
          </a:p>
        </p:txBody>
      </p:sp>
      <p:sp>
        <p:nvSpPr>
          <p:cNvPr id="4105" name="Rectangle 9"/>
          <p:cNvSpPr>
            <a:spLocks noChangeArrowheads="1"/>
          </p:cNvSpPr>
          <p:nvPr/>
        </p:nvSpPr>
        <p:spPr bwMode="auto">
          <a:xfrm>
            <a:off x="5083694" y="3801698"/>
            <a:ext cx="1841121" cy="773114"/>
          </a:xfrm>
          <a:prstGeom prst="rect">
            <a:avLst/>
          </a:prstGeom>
          <a:solidFill>
            <a:srgbClr val="B8F8FA"/>
          </a:solidFill>
          <a:ln w="76200" cmpd="tri">
            <a:solidFill>
              <a:schemeClr val="tx1"/>
            </a:solidFill>
            <a:miter lim="800000"/>
            <a:headEnd/>
            <a:tailEnd/>
          </a:ln>
        </p:spPr>
        <p:txBody>
          <a:bodyPr/>
          <a:lstStyle/>
          <a:p>
            <a:pPr algn="ctr" rtl="1" eaLnBrk="1" hangingPunct="1"/>
            <a:r>
              <a:rPr lang="ar-DZ" b="1" dirty="0">
                <a:solidFill>
                  <a:schemeClr val="bg1"/>
                </a:solidFill>
                <a:latin typeface="Simplified Arabic" panose="02020603050405020304" pitchFamily="18" charset="-78"/>
                <a:cs typeface="Simplified Arabic" panose="02020603050405020304" pitchFamily="18" charset="-78"/>
              </a:rPr>
              <a:t>الفصل الثاني</a:t>
            </a:r>
            <a:endParaRPr lang="en-US" b="1" dirty="0">
              <a:solidFill>
                <a:schemeClr val="bg1"/>
              </a:solidFill>
              <a:latin typeface="Simplified Arabic" panose="02020603050405020304" pitchFamily="18" charset="-78"/>
              <a:cs typeface="Simplified Arabic" panose="02020603050405020304" pitchFamily="18" charset="-78"/>
            </a:endParaRPr>
          </a:p>
          <a:p>
            <a:pPr algn="ctr" rtl="1" eaLnBrk="1" hangingPunct="1"/>
            <a:r>
              <a:rPr lang="ar-DZ" b="1" dirty="0">
                <a:solidFill>
                  <a:schemeClr val="bg1"/>
                </a:solidFill>
                <a:latin typeface="Simplified Arabic" panose="02020603050405020304" pitchFamily="18" charset="-78"/>
                <a:cs typeface="Simplified Arabic" panose="02020603050405020304" pitchFamily="18" charset="-78"/>
              </a:rPr>
              <a:t>- الدراسة التطبيقية</a:t>
            </a:r>
            <a:endParaRPr lang="en-US" sz="2800" dirty="0">
              <a:solidFill>
                <a:schemeClr val="bg1"/>
              </a:solidFill>
              <a:latin typeface="Simplified Arabic" panose="02020603050405020304" pitchFamily="18" charset="-78"/>
              <a:cs typeface="Simplified Arabic" panose="02020603050405020304" pitchFamily="18" charset="-78"/>
            </a:endParaRPr>
          </a:p>
        </p:txBody>
      </p:sp>
      <p:sp>
        <p:nvSpPr>
          <p:cNvPr id="4106" name="Rectangle 10"/>
          <p:cNvSpPr>
            <a:spLocks noChangeArrowheads="1"/>
          </p:cNvSpPr>
          <p:nvPr/>
        </p:nvSpPr>
        <p:spPr bwMode="auto">
          <a:xfrm>
            <a:off x="1050001" y="3833062"/>
            <a:ext cx="1724905" cy="728662"/>
          </a:xfrm>
          <a:prstGeom prst="rect">
            <a:avLst/>
          </a:prstGeom>
          <a:solidFill>
            <a:srgbClr val="B8F8FA"/>
          </a:solidFill>
          <a:ln w="76200" cmpd="tri">
            <a:solidFill>
              <a:schemeClr val="tx1"/>
            </a:solidFill>
            <a:miter lim="800000"/>
            <a:headEnd/>
            <a:tailEnd/>
          </a:ln>
        </p:spPr>
        <p:txBody>
          <a:bodyPr/>
          <a:lstStyle/>
          <a:p>
            <a:pPr algn="ctr" rtl="1" eaLnBrk="1" hangingPunct="1"/>
            <a:r>
              <a:rPr lang="ar-DZ" b="1" dirty="0">
                <a:solidFill>
                  <a:srgbClr val="000000"/>
                </a:solidFill>
                <a:latin typeface="Simplified Arabic" panose="02020603050405020304" pitchFamily="18" charset="-78"/>
                <a:cs typeface="Simplified Arabic" panose="02020603050405020304" pitchFamily="18" charset="-78"/>
              </a:rPr>
              <a:t>الفصل الثالث</a:t>
            </a:r>
          </a:p>
          <a:p>
            <a:pPr algn="ctr" rtl="1" eaLnBrk="1" hangingPunct="1"/>
            <a:r>
              <a:rPr lang="ar-DZ" b="1" dirty="0">
                <a:solidFill>
                  <a:srgbClr val="000000"/>
                </a:solidFill>
                <a:latin typeface="Simplified Arabic" panose="02020603050405020304" pitchFamily="18" charset="-78"/>
                <a:cs typeface="Simplified Arabic" panose="02020603050405020304" pitchFamily="18" charset="-78"/>
              </a:rPr>
              <a:t>- المشروع التنفيذي.</a:t>
            </a:r>
            <a:endParaRPr lang="en-US" sz="2800" dirty="0">
              <a:solidFill>
                <a:srgbClr val="000000"/>
              </a:solidFill>
              <a:latin typeface="Simplified Arabic" panose="02020603050405020304" pitchFamily="18" charset="-78"/>
              <a:cs typeface="Simplified Arabic" panose="02020603050405020304" pitchFamily="18" charset="-78"/>
            </a:endParaRPr>
          </a:p>
        </p:txBody>
      </p:sp>
      <p:sp>
        <p:nvSpPr>
          <p:cNvPr id="4114" name="Line 18"/>
          <p:cNvSpPr>
            <a:spLocks noChangeShapeType="1"/>
          </p:cNvSpPr>
          <p:nvPr/>
        </p:nvSpPr>
        <p:spPr bwMode="auto">
          <a:xfrm>
            <a:off x="1910698" y="3361251"/>
            <a:ext cx="8106759" cy="30290"/>
          </a:xfrm>
          <a:prstGeom prst="line">
            <a:avLst/>
          </a:prstGeom>
          <a:noFill/>
          <a:ln w="28575">
            <a:solidFill>
              <a:schemeClr val="tx1"/>
            </a:solidFill>
            <a:round/>
            <a:headEnd/>
            <a:tailEnd/>
          </a:ln>
        </p:spPr>
        <p:txBody>
          <a:bodyPr/>
          <a:lstStyle/>
          <a:p>
            <a:endParaRPr lang="fr-FR" dirty="0"/>
          </a:p>
        </p:txBody>
      </p:sp>
      <p:sp>
        <p:nvSpPr>
          <p:cNvPr id="4122" name="Line 26"/>
          <p:cNvSpPr>
            <a:spLocks noChangeShapeType="1"/>
          </p:cNvSpPr>
          <p:nvPr/>
        </p:nvSpPr>
        <p:spPr bwMode="auto">
          <a:xfrm flipH="1">
            <a:off x="1885039" y="3361251"/>
            <a:ext cx="25660" cy="417555"/>
          </a:xfrm>
          <a:prstGeom prst="line">
            <a:avLst/>
          </a:prstGeom>
          <a:noFill/>
          <a:ln w="28575">
            <a:solidFill>
              <a:schemeClr val="tx1"/>
            </a:solidFill>
            <a:round/>
            <a:headEnd/>
            <a:tailEnd type="triangle" w="med" len="med"/>
          </a:ln>
        </p:spPr>
        <p:txBody>
          <a:bodyPr/>
          <a:lstStyle/>
          <a:p>
            <a:endParaRPr lang="fr-FR" dirty="0"/>
          </a:p>
        </p:txBody>
      </p:sp>
      <p:sp>
        <p:nvSpPr>
          <p:cNvPr id="4124" name="Line 28"/>
          <p:cNvSpPr>
            <a:spLocks noChangeShapeType="1"/>
          </p:cNvSpPr>
          <p:nvPr/>
        </p:nvSpPr>
        <p:spPr bwMode="auto">
          <a:xfrm>
            <a:off x="10017458" y="3391541"/>
            <a:ext cx="0" cy="279707"/>
          </a:xfrm>
          <a:prstGeom prst="line">
            <a:avLst/>
          </a:prstGeom>
          <a:noFill/>
          <a:ln w="28575">
            <a:solidFill>
              <a:schemeClr val="tx1"/>
            </a:solidFill>
            <a:round/>
            <a:headEnd/>
            <a:tailEnd type="triangle" w="med" len="med"/>
          </a:ln>
        </p:spPr>
        <p:txBody>
          <a:bodyPr/>
          <a:lstStyle/>
          <a:p>
            <a:endParaRPr lang="fr-FR" dirty="0"/>
          </a:p>
        </p:txBody>
      </p:sp>
      <p:sp>
        <p:nvSpPr>
          <p:cNvPr id="4125" name="Rectangle 29"/>
          <p:cNvSpPr>
            <a:spLocks noChangeArrowheads="1"/>
          </p:cNvSpPr>
          <p:nvPr/>
        </p:nvSpPr>
        <p:spPr bwMode="auto">
          <a:xfrm>
            <a:off x="4708252" y="5593631"/>
            <a:ext cx="2617788" cy="463550"/>
          </a:xfrm>
          <a:prstGeom prst="rect">
            <a:avLst/>
          </a:prstGeom>
          <a:solidFill>
            <a:srgbClr val="B8F8FA"/>
          </a:solidFill>
          <a:ln w="76200" cmpd="tri">
            <a:solidFill>
              <a:schemeClr val="tx1"/>
            </a:solidFill>
            <a:miter lim="800000"/>
            <a:headEnd/>
            <a:tailEnd/>
          </a:ln>
        </p:spPr>
        <p:txBody>
          <a:bodyPr/>
          <a:lstStyle/>
          <a:p>
            <a:pPr algn="ctr" rtl="1" eaLnBrk="1" hangingPunct="1"/>
            <a:r>
              <a:rPr lang="ar-DZ" sz="2400" b="1" dirty="0" smtClean="0">
                <a:solidFill>
                  <a:srgbClr val="000000"/>
                </a:solidFill>
                <a:latin typeface="Times New Roman" pitchFamily="18" charset="0"/>
                <a:cs typeface="Times New Roman" pitchFamily="18" charset="0"/>
              </a:rPr>
              <a:t>الخاتمة </a:t>
            </a:r>
            <a:r>
              <a:rPr lang="ar-DZ" sz="2400" b="1" dirty="0">
                <a:solidFill>
                  <a:srgbClr val="000000"/>
                </a:solidFill>
                <a:latin typeface="Times New Roman" pitchFamily="18" charset="0"/>
                <a:cs typeface="Times New Roman" pitchFamily="18" charset="0"/>
              </a:rPr>
              <a:t>العامة</a:t>
            </a:r>
            <a:endParaRPr lang="en-US" sz="2800" b="1" dirty="0">
              <a:solidFill>
                <a:srgbClr val="000000"/>
              </a:solidFill>
              <a:latin typeface="Verdana" pitchFamily="34" charset="0"/>
            </a:endParaRPr>
          </a:p>
        </p:txBody>
      </p:sp>
      <p:sp>
        <p:nvSpPr>
          <p:cNvPr id="4137" name="Rectangle 41"/>
          <p:cNvSpPr>
            <a:spLocks noChangeArrowheads="1"/>
          </p:cNvSpPr>
          <p:nvPr/>
        </p:nvSpPr>
        <p:spPr bwMode="auto">
          <a:xfrm>
            <a:off x="5321359" y="1582040"/>
            <a:ext cx="1446189" cy="433388"/>
          </a:xfrm>
          <a:prstGeom prst="rect">
            <a:avLst/>
          </a:prstGeom>
          <a:solidFill>
            <a:srgbClr val="B8F8FA"/>
          </a:solidFill>
          <a:ln w="76200" cmpd="tri">
            <a:solidFill>
              <a:schemeClr val="tx1"/>
            </a:solidFill>
            <a:miter lim="800000"/>
            <a:headEnd/>
            <a:tailEnd/>
          </a:ln>
        </p:spPr>
        <p:txBody>
          <a:bodyPr/>
          <a:lstStyle/>
          <a:p>
            <a:pPr algn="ctr" rtl="1" eaLnBrk="1" hangingPunct="1"/>
            <a:r>
              <a:rPr lang="ar-DZ" sz="2400" b="1" dirty="0">
                <a:solidFill>
                  <a:schemeClr val="bg1"/>
                </a:solidFill>
                <a:latin typeface="Simplified Arabic" panose="02020603050405020304" pitchFamily="18" charset="-78"/>
                <a:cs typeface="Simplified Arabic" panose="02020603050405020304" pitchFamily="18" charset="-78"/>
              </a:rPr>
              <a:t>مقدمة عامة</a:t>
            </a:r>
            <a:endParaRPr lang="en-US" sz="2400" b="1" dirty="0">
              <a:solidFill>
                <a:schemeClr val="bg1"/>
              </a:solidFill>
              <a:latin typeface="Simplified Arabic" panose="02020603050405020304" pitchFamily="18" charset="-78"/>
              <a:cs typeface="Simplified Arabic" panose="02020603050405020304" pitchFamily="18" charset="-78"/>
            </a:endParaRPr>
          </a:p>
        </p:txBody>
      </p:sp>
      <p:sp>
        <p:nvSpPr>
          <p:cNvPr id="4138" name="Rectangle 42"/>
          <p:cNvSpPr>
            <a:spLocks noChangeArrowheads="1"/>
          </p:cNvSpPr>
          <p:nvPr/>
        </p:nvSpPr>
        <p:spPr bwMode="auto">
          <a:xfrm>
            <a:off x="7808324" y="2553945"/>
            <a:ext cx="1368425" cy="431800"/>
          </a:xfrm>
          <a:prstGeom prst="rect">
            <a:avLst/>
          </a:prstGeom>
          <a:solidFill>
            <a:srgbClr val="0066FF"/>
          </a:solidFill>
          <a:ln w="76200" cmpd="tri">
            <a:solidFill>
              <a:schemeClr val="tx1"/>
            </a:solidFill>
            <a:miter lim="800000"/>
            <a:headEnd/>
            <a:tailEnd/>
          </a:ln>
        </p:spPr>
        <p:txBody>
          <a:bodyPr/>
          <a:lstStyle/>
          <a:p>
            <a:pPr algn="ctr" rtl="1" eaLnBrk="1" hangingPunct="1"/>
            <a:r>
              <a:rPr lang="ar-DZ" sz="2000" b="1" dirty="0">
                <a:solidFill>
                  <a:schemeClr val="bg1"/>
                </a:solidFill>
                <a:latin typeface="Times New Roman" pitchFamily="18" charset="0"/>
                <a:cs typeface="Times New Roman" pitchFamily="18" charset="0"/>
              </a:rPr>
              <a:t>فرضيات</a:t>
            </a:r>
            <a:endParaRPr lang="en-US" sz="2000" b="1" dirty="0">
              <a:solidFill>
                <a:schemeClr val="bg1"/>
              </a:solidFill>
              <a:latin typeface="Verdana" pitchFamily="34" charset="0"/>
            </a:endParaRPr>
          </a:p>
        </p:txBody>
      </p:sp>
      <p:sp>
        <p:nvSpPr>
          <p:cNvPr id="4139" name="Rectangle 43"/>
          <p:cNvSpPr>
            <a:spLocks noChangeArrowheads="1"/>
          </p:cNvSpPr>
          <p:nvPr/>
        </p:nvSpPr>
        <p:spPr bwMode="auto">
          <a:xfrm>
            <a:off x="5444378" y="2526141"/>
            <a:ext cx="1200150" cy="433387"/>
          </a:xfrm>
          <a:prstGeom prst="rect">
            <a:avLst/>
          </a:prstGeom>
          <a:solidFill>
            <a:srgbClr val="0066FF"/>
          </a:solidFill>
          <a:ln w="76200" cmpd="tri">
            <a:solidFill>
              <a:schemeClr val="tx1"/>
            </a:solidFill>
            <a:miter lim="800000"/>
            <a:headEnd/>
            <a:tailEnd/>
          </a:ln>
        </p:spPr>
        <p:txBody>
          <a:bodyPr/>
          <a:lstStyle/>
          <a:p>
            <a:pPr algn="ctr" rtl="1" eaLnBrk="1" hangingPunct="1"/>
            <a:r>
              <a:rPr lang="ar-DZ" sz="2400" b="1" dirty="0">
                <a:solidFill>
                  <a:schemeClr val="bg1"/>
                </a:solidFill>
                <a:latin typeface="Times New Roman" pitchFamily="18" charset="0"/>
                <a:cs typeface="Times New Roman" pitchFamily="18" charset="0"/>
              </a:rPr>
              <a:t>إشكالية</a:t>
            </a:r>
            <a:endParaRPr lang="en-US" sz="2400" b="1" dirty="0">
              <a:solidFill>
                <a:schemeClr val="bg1"/>
              </a:solidFill>
              <a:latin typeface="Verdana" pitchFamily="34" charset="0"/>
            </a:endParaRPr>
          </a:p>
        </p:txBody>
      </p:sp>
      <p:sp>
        <p:nvSpPr>
          <p:cNvPr id="4140" name="Rectangle 44"/>
          <p:cNvSpPr>
            <a:spLocks noChangeArrowheads="1"/>
          </p:cNvSpPr>
          <p:nvPr/>
        </p:nvSpPr>
        <p:spPr bwMode="auto">
          <a:xfrm>
            <a:off x="2368609" y="2512767"/>
            <a:ext cx="1657350" cy="431800"/>
          </a:xfrm>
          <a:prstGeom prst="rect">
            <a:avLst/>
          </a:prstGeom>
          <a:solidFill>
            <a:srgbClr val="0066FF"/>
          </a:solidFill>
          <a:ln w="76200" cmpd="tri">
            <a:solidFill>
              <a:schemeClr val="tx1"/>
            </a:solidFill>
            <a:miter lim="800000"/>
            <a:headEnd/>
            <a:tailEnd/>
          </a:ln>
        </p:spPr>
        <p:txBody>
          <a:bodyPr/>
          <a:lstStyle/>
          <a:p>
            <a:pPr algn="ctr" rtl="1" eaLnBrk="1" hangingPunct="1"/>
            <a:r>
              <a:rPr lang="ar-DZ" sz="2400" b="1" dirty="0">
                <a:solidFill>
                  <a:schemeClr val="bg1"/>
                </a:solidFill>
                <a:latin typeface="Verdana" pitchFamily="34" charset="0"/>
              </a:rPr>
              <a:t>أهداف ودوافع</a:t>
            </a:r>
            <a:endParaRPr lang="en-US" sz="2400" b="1" dirty="0">
              <a:solidFill>
                <a:schemeClr val="bg1"/>
              </a:solidFill>
              <a:latin typeface="Verdana" pitchFamily="34" charset="0"/>
            </a:endParaRPr>
          </a:p>
        </p:txBody>
      </p:sp>
      <p:sp>
        <p:nvSpPr>
          <p:cNvPr id="4153" name="Line 57"/>
          <p:cNvSpPr>
            <a:spLocks noChangeShapeType="1"/>
          </p:cNvSpPr>
          <p:nvPr/>
        </p:nvSpPr>
        <p:spPr bwMode="auto">
          <a:xfrm>
            <a:off x="5951945" y="5168023"/>
            <a:ext cx="12131" cy="425607"/>
          </a:xfrm>
          <a:prstGeom prst="line">
            <a:avLst/>
          </a:prstGeom>
          <a:noFill/>
          <a:ln w="28575">
            <a:solidFill>
              <a:schemeClr val="tx1"/>
            </a:solidFill>
            <a:round/>
            <a:headEnd/>
            <a:tailEnd type="triangle" w="med" len="med"/>
          </a:ln>
          <a:effectLst/>
        </p:spPr>
        <p:txBody>
          <a:bodyPr/>
          <a:lstStyle/>
          <a:p>
            <a:endParaRPr lang="fr-FR" dirty="0"/>
          </a:p>
        </p:txBody>
      </p:sp>
      <p:sp>
        <p:nvSpPr>
          <p:cNvPr id="4154" name="Line 58"/>
          <p:cNvSpPr>
            <a:spLocks noChangeShapeType="1"/>
          </p:cNvSpPr>
          <p:nvPr/>
        </p:nvSpPr>
        <p:spPr bwMode="auto">
          <a:xfrm>
            <a:off x="6767548" y="1798734"/>
            <a:ext cx="1687418" cy="600341"/>
          </a:xfrm>
          <a:prstGeom prst="line">
            <a:avLst/>
          </a:prstGeom>
          <a:noFill/>
          <a:ln w="9525">
            <a:solidFill>
              <a:schemeClr val="tx1"/>
            </a:solidFill>
            <a:round/>
            <a:headEnd/>
            <a:tailEnd type="triangle" w="med" len="med"/>
          </a:ln>
          <a:effectLst/>
        </p:spPr>
        <p:txBody>
          <a:bodyPr/>
          <a:lstStyle/>
          <a:p>
            <a:endParaRPr lang="fr-FR" dirty="0"/>
          </a:p>
        </p:txBody>
      </p:sp>
      <p:sp>
        <p:nvSpPr>
          <p:cNvPr id="4155" name="Line 59"/>
          <p:cNvSpPr>
            <a:spLocks noChangeShapeType="1"/>
          </p:cNvSpPr>
          <p:nvPr/>
        </p:nvSpPr>
        <p:spPr bwMode="auto">
          <a:xfrm flipH="1">
            <a:off x="3603009" y="1798734"/>
            <a:ext cx="1718350" cy="600341"/>
          </a:xfrm>
          <a:prstGeom prst="line">
            <a:avLst/>
          </a:prstGeom>
          <a:noFill/>
          <a:ln w="9525">
            <a:solidFill>
              <a:schemeClr val="tx1"/>
            </a:solidFill>
            <a:round/>
            <a:headEnd/>
            <a:tailEnd type="triangle" w="med" len="med"/>
          </a:ln>
          <a:effectLst/>
        </p:spPr>
        <p:txBody>
          <a:bodyPr/>
          <a:lstStyle/>
          <a:p>
            <a:endParaRPr lang="fr-FR" dirty="0"/>
          </a:p>
        </p:txBody>
      </p:sp>
      <p:sp>
        <p:nvSpPr>
          <p:cNvPr id="4163" name="Line 67"/>
          <p:cNvSpPr>
            <a:spLocks noChangeShapeType="1"/>
          </p:cNvSpPr>
          <p:nvPr/>
        </p:nvSpPr>
        <p:spPr bwMode="auto">
          <a:xfrm flipH="1" flipV="1">
            <a:off x="1912454" y="5144382"/>
            <a:ext cx="8171472" cy="23812"/>
          </a:xfrm>
          <a:prstGeom prst="line">
            <a:avLst/>
          </a:prstGeom>
          <a:noFill/>
          <a:ln w="28575">
            <a:solidFill>
              <a:schemeClr val="tx1"/>
            </a:solidFill>
            <a:round/>
            <a:headEnd/>
            <a:tailEnd/>
          </a:ln>
          <a:effectLst/>
        </p:spPr>
        <p:txBody>
          <a:bodyPr/>
          <a:lstStyle/>
          <a:p>
            <a:endParaRPr lang="fr-FR" dirty="0"/>
          </a:p>
        </p:txBody>
      </p:sp>
      <p:sp>
        <p:nvSpPr>
          <p:cNvPr id="4165" name="Line 69"/>
          <p:cNvSpPr>
            <a:spLocks noChangeShapeType="1"/>
          </p:cNvSpPr>
          <p:nvPr/>
        </p:nvSpPr>
        <p:spPr bwMode="auto">
          <a:xfrm flipH="1">
            <a:off x="5951943" y="4654387"/>
            <a:ext cx="1" cy="489994"/>
          </a:xfrm>
          <a:prstGeom prst="line">
            <a:avLst/>
          </a:prstGeom>
          <a:noFill/>
          <a:ln w="28575">
            <a:solidFill>
              <a:schemeClr val="tx1"/>
            </a:solidFill>
            <a:round/>
            <a:headEnd/>
            <a:tailEnd/>
          </a:ln>
          <a:effectLst/>
        </p:spPr>
        <p:txBody>
          <a:bodyPr/>
          <a:lstStyle/>
          <a:p>
            <a:endParaRPr lang="fr-FR" dirty="0"/>
          </a:p>
        </p:txBody>
      </p:sp>
      <p:sp>
        <p:nvSpPr>
          <p:cNvPr id="4167" name="Line 71"/>
          <p:cNvSpPr>
            <a:spLocks noChangeShapeType="1"/>
          </p:cNvSpPr>
          <p:nvPr/>
        </p:nvSpPr>
        <p:spPr bwMode="auto">
          <a:xfrm>
            <a:off x="10085679" y="4561725"/>
            <a:ext cx="10374" cy="606470"/>
          </a:xfrm>
          <a:prstGeom prst="line">
            <a:avLst/>
          </a:prstGeom>
          <a:noFill/>
          <a:ln w="28575">
            <a:solidFill>
              <a:schemeClr val="tx1"/>
            </a:solidFill>
            <a:round/>
            <a:headEnd/>
            <a:tailEnd/>
          </a:ln>
          <a:effectLst/>
        </p:spPr>
        <p:txBody>
          <a:bodyPr/>
          <a:lstStyle/>
          <a:p>
            <a:endParaRPr lang="fr-FR" dirty="0"/>
          </a:p>
        </p:txBody>
      </p:sp>
      <p:sp>
        <p:nvSpPr>
          <p:cNvPr id="4170" name="Line 74"/>
          <p:cNvSpPr>
            <a:spLocks noChangeShapeType="1"/>
          </p:cNvSpPr>
          <p:nvPr/>
        </p:nvSpPr>
        <p:spPr bwMode="auto">
          <a:xfrm>
            <a:off x="1910699" y="4561725"/>
            <a:ext cx="1" cy="606470"/>
          </a:xfrm>
          <a:prstGeom prst="line">
            <a:avLst/>
          </a:prstGeom>
          <a:noFill/>
          <a:ln w="28575">
            <a:solidFill>
              <a:schemeClr val="tx1"/>
            </a:solidFill>
            <a:round/>
            <a:headEnd/>
            <a:tailEnd/>
          </a:ln>
          <a:effectLst/>
        </p:spPr>
        <p:txBody>
          <a:bodyPr/>
          <a:lstStyle/>
          <a:p>
            <a:endParaRPr lang="fr-FR" dirty="0"/>
          </a:p>
        </p:txBody>
      </p:sp>
      <p:sp>
        <p:nvSpPr>
          <p:cNvPr id="49" name="Line 69"/>
          <p:cNvSpPr>
            <a:spLocks noChangeShapeType="1"/>
          </p:cNvSpPr>
          <p:nvPr/>
        </p:nvSpPr>
        <p:spPr bwMode="auto">
          <a:xfrm>
            <a:off x="5951943" y="3039103"/>
            <a:ext cx="12133" cy="345861"/>
          </a:xfrm>
          <a:prstGeom prst="line">
            <a:avLst/>
          </a:prstGeom>
          <a:noFill/>
          <a:ln w="28575">
            <a:solidFill>
              <a:schemeClr val="tx1"/>
            </a:solidFill>
            <a:round/>
            <a:headEnd/>
            <a:tailEnd/>
          </a:ln>
          <a:effectLst/>
        </p:spPr>
        <p:txBody>
          <a:bodyPr/>
          <a:lstStyle/>
          <a:p>
            <a:endParaRPr lang="fr-FR" dirty="0"/>
          </a:p>
        </p:txBody>
      </p:sp>
    </p:spTree>
    <p:extLst>
      <p:ext uri="{BB962C8B-B14F-4D97-AF65-F5344CB8AC3E}">
        <p14:creationId xmlns:p14="http://schemas.microsoft.com/office/powerpoint/2010/main" val="3433967334"/>
      </p:ext>
    </p:extLst>
  </p:cSld>
  <p:clrMapOvr>
    <a:masterClrMapping/>
  </p:clrMapOvr>
  <mc:AlternateContent xmlns:mc="http://schemas.openxmlformats.org/markup-compatibility/2006">
    <mc:Choice xmlns:p14="http://schemas.microsoft.com/office/powerpoint/2010/main" Requires="p14">
      <p:transition spd="slow" p14:dur="1500" advTm="24329">
        <p:cut/>
      </p:transition>
    </mc:Choice>
    <mc:Fallback>
      <p:transition spd="slow" advTm="24329">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35271" y="409433"/>
            <a:ext cx="4544705" cy="1009934"/>
          </a:xfrm>
          <a:prstGeom prst="rect">
            <a:avLst/>
          </a:prstGeom>
          <a:noFill/>
          <a:ln w="762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rtl="1"/>
            <a:r>
              <a:rPr lang="ar-DZ" sz="4800" b="1" dirty="0" smtClean="0">
                <a:solidFill>
                  <a:srgbClr val="FFFF00"/>
                </a:solidFill>
                <a:latin typeface="Simplified Arabic" panose="02020603050405020304" pitchFamily="18" charset="-78"/>
                <a:cs typeface="Simplified Arabic" panose="02020603050405020304" pitchFamily="18" charset="-78"/>
              </a:rPr>
              <a:t>المقدمة العامة</a:t>
            </a:r>
            <a:endParaRPr lang="fr-FR" sz="4800" b="1" dirty="0">
              <a:solidFill>
                <a:srgbClr val="FFFF00"/>
              </a:solidFill>
              <a:latin typeface="Simplified Arabic" panose="02020603050405020304" pitchFamily="18" charset="-78"/>
              <a:cs typeface="Simplified Arabic" panose="02020603050405020304" pitchFamily="18" charset="-78"/>
            </a:endParaRPr>
          </a:p>
        </p:txBody>
      </p:sp>
      <p:sp>
        <p:nvSpPr>
          <p:cNvPr id="4" name="Rectangle 3"/>
          <p:cNvSpPr/>
          <p:nvPr/>
        </p:nvSpPr>
        <p:spPr>
          <a:xfrm>
            <a:off x="873456" y="1841242"/>
            <a:ext cx="10890913" cy="3970318"/>
          </a:xfrm>
          <a:prstGeom prst="rect">
            <a:avLst/>
          </a:prstGeom>
        </p:spPr>
        <p:txBody>
          <a:bodyPr wrap="square">
            <a:spAutoFit/>
          </a:bodyPr>
          <a:lstStyle/>
          <a:p>
            <a:pPr algn="just" rtl="1">
              <a:buNone/>
            </a:pPr>
            <a:r>
              <a:rPr lang="ar-DZ" sz="2800" b="1" dirty="0" smtClean="0">
                <a:solidFill>
                  <a:schemeClr val="bg1"/>
                </a:solidFill>
                <a:latin typeface="Simplified Arabic" panose="02020603050405020304" pitchFamily="18" charset="-78"/>
                <a:cs typeface="Simplified Arabic" panose="02020603050405020304" pitchFamily="18" charset="-78"/>
              </a:rPr>
              <a:t>    تعد</a:t>
            </a:r>
            <a:r>
              <a:rPr lang="fr-FR" sz="2800" b="1" dirty="0" smtClean="0">
                <a:solidFill>
                  <a:schemeClr val="bg1"/>
                </a:solidFill>
                <a:latin typeface="Simplified Arabic" panose="02020603050405020304" pitchFamily="18" charset="-78"/>
                <a:cs typeface="Simplified Arabic" panose="02020603050405020304" pitchFamily="18" charset="-78"/>
              </a:rPr>
              <a:t> </a:t>
            </a:r>
            <a:r>
              <a:rPr lang="ar-SA" sz="2800" b="1" dirty="0">
                <a:solidFill>
                  <a:schemeClr val="bg1"/>
                </a:solidFill>
                <a:latin typeface="Simplified Arabic" panose="02020603050405020304" pitchFamily="18" charset="-78"/>
                <a:cs typeface="Simplified Arabic" panose="02020603050405020304" pitchFamily="18" charset="-78"/>
              </a:rPr>
              <a:t>الدراسات العمرانية من الخطوط الكبرى للعالم المعاصر وأكثر من ضرورة لتنظيم العمران وتهيئة المدن</a:t>
            </a:r>
            <a:r>
              <a:rPr lang="ar-DZ" sz="2800" b="1" dirty="0">
                <a:solidFill>
                  <a:schemeClr val="bg1"/>
                </a:solidFill>
                <a:latin typeface="Simplified Arabic" panose="02020603050405020304" pitchFamily="18" charset="-78"/>
                <a:cs typeface="Simplified Arabic" panose="02020603050405020304" pitchFamily="18" charset="-78"/>
              </a:rPr>
              <a:t>، كما</a:t>
            </a:r>
            <a:r>
              <a:rPr lang="fr-FR" sz="2800" b="1" dirty="0">
                <a:solidFill>
                  <a:schemeClr val="bg1"/>
                </a:solidFill>
                <a:latin typeface="Simplified Arabic" panose="02020603050405020304" pitchFamily="18" charset="-78"/>
                <a:cs typeface="Simplified Arabic" panose="02020603050405020304" pitchFamily="18" charset="-78"/>
              </a:rPr>
              <a:t> </a:t>
            </a:r>
            <a:r>
              <a:rPr lang="ar-SA" sz="2800" b="1" dirty="0">
                <a:solidFill>
                  <a:schemeClr val="bg1"/>
                </a:solidFill>
                <a:latin typeface="Simplified Arabic" panose="02020603050405020304" pitchFamily="18" charset="-78"/>
                <a:cs typeface="Simplified Arabic" panose="02020603050405020304" pitchFamily="18" charset="-78"/>
              </a:rPr>
              <a:t>أصبحت عمليات التدخل العمراني على الأنسجة الحضرية تأخذ شكلا واتجاها واسعا كرد فعل على التدهور الحادث على مستوى الأحياء السكنية، حيث تدعوا إلى أن يكٌون الحي السكني الذي هو من أهم العناصر المكونة للمدن </a:t>
            </a:r>
            <a:r>
              <a:rPr lang="ar-SA" sz="2800" b="1" dirty="0" smtClean="0">
                <a:solidFill>
                  <a:schemeClr val="bg1"/>
                </a:solidFill>
                <a:latin typeface="Simplified Arabic" panose="02020603050405020304" pitchFamily="18" charset="-78"/>
                <a:cs typeface="Simplified Arabic" panose="02020603050405020304" pitchFamily="18" charset="-78"/>
              </a:rPr>
              <a:t>خاليا </a:t>
            </a:r>
            <a:r>
              <a:rPr lang="ar-SA" sz="2800" b="1" dirty="0">
                <a:solidFill>
                  <a:schemeClr val="bg1"/>
                </a:solidFill>
                <a:latin typeface="Simplified Arabic" panose="02020603050405020304" pitchFamily="18" charset="-78"/>
                <a:cs typeface="Simplified Arabic" panose="02020603050405020304" pitchFamily="18" charset="-78"/>
              </a:rPr>
              <a:t>من المشاكل العمرانية والبيئية، </a:t>
            </a:r>
            <a:r>
              <a:rPr lang="ar-SA" sz="2800" b="1" dirty="0" smtClean="0">
                <a:solidFill>
                  <a:schemeClr val="bg1"/>
                </a:solidFill>
                <a:latin typeface="Simplified Arabic" panose="02020603050405020304" pitchFamily="18" charset="-78"/>
                <a:cs typeface="Simplified Arabic" panose="02020603050405020304" pitchFamily="18" charset="-78"/>
              </a:rPr>
              <a:t>و</a:t>
            </a:r>
            <a:r>
              <a:rPr lang="ar-DZ" sz="2800" b="1" dirty="0">
                <a:solidFill>
                  <a:schemeClr val="bg1"/>
                </a:solidFill>
                <a:latin typeface="Simplified Arabic" panose="02020603050405020304" pitchFamily="18" charset="-78"/>
                <a:cs typeface="Simplified Arabic" panose="02020603050405020304" pitchFamily="18" charset="-78"/>
              </a:rPr>
              <a:t>ي</a:t>
            </a:r>
            <a:r>
              <a:rPr lang="ar-SA" sz="2800" b="1" dirty="0" smtClean="0">
                <a:solidFill>
                  <a:schemeClr val="bg1"/>
                </a:solidFill>
                <a:latin typeface="Simplified Arabic" panose="02020603050405020304" pitchFamily="18" charset="-78"/>
                <a:cs typeface="Simplified Arabic" panose="02020603050405020304" pitchFamily="18" charset="-78"/>
              </a:rPr>
              <a:t>ستجيب </a:t>
            </a:r>
            <a:r>
              <a:rPr lang="ar-SA" sz="2800" b="1" dirty="0">
                <a:solidFill>
                  <a:schemeClr val="bg1"/>
                </a:solidFill>
                <a:latin typeface="Simplified Arabic" panose="02020603050405020304" pitchFamily="18" charset="-78"/>
                <a:cs typeface="Simplified Arabic" panose="02020603050405020304" pitchFamily="18" charset="-78"/>
              </a:rPr>
              <a:t>لحاجيات ومتطلبات سكانه، إذ تمثل هذه العمليات الحل الأمثل لأغلب مشاكل المدن وبالتالي الحصول على أحياء سكنية </a:t>
            </a:r>
            <a:r>
              <a:rPr lang="ar-DZ" sz="2800" b="1" dirty="0" smtClean="0">
                <a:solidFill>
                  <a:schemeClr val="bg1"/>
                </a:solidFill>
                <a:latin typeface="Simplified Arabic" panose="02020603050405020304" pitchFamily="18" charset="-78"/>
                <a:cs typeface="Simplified Arabic" panose="02020603050405020304" pitchFamily="18" charset="-78"/>
              </a:rPr>
              <a:t>مريحة</a:t>
            </a:r>
            <a:r>
              <a:rPr lang="ar-SA" sz="2800" b="1" dirty="0" smtClean="0">
                <a:solidFill>
                  <a:schemeClr val="bg1"/>
                </a:solidFill>
                <a:latin typeface="Simplified Arabic" panose="02020603050405020304" pitchFamily="18" charset="-78"/>
                <a:cs typeface="Simplified Arabic" panose="02020603050405020304" pitchFamily="18" charset="-78"/>
              </a:rPr>
              <a:t>.</a:t>
            </a:r>
            <a:endParaRPr lang="ar-DZ" sz="2800" b="1" dirty="0" smtClean="0">
              <a:solidFill>
                <a:schemeClr val="bg1"/>
              </a:solidFill>
              <a:latin typeface="Simplified Arabic" panose="02020603050405020304" pitchFamily="18" charset="-78"/>
              <a:cs typeface="Simplified Arabic" panose="02020603050405020304" pitchFamily="18" charset="-78"/>
            </a:endParaRPr>
          </a:p>
          <a:p>
            <a:pPr algn="just" rtl="1"/>
            <a:r>
              <a:rPr lang="ar-DZ" sz="2800" b="1" dirty="0" smtClean="0">
                <a:solidFill>
                  <a:schemeClr val="bg1"/>
                </a:solidFill>
                <a:latin typeface="Simplified Arabic" panose="02020603050405020304" pitchFamily="18" charset="-78"/>
                <a:cs typeface="Simplified Arabic" panose="02020603050405020304" pitchFamily="18" charset="-78"/>
              </a:rPr>
              <a:t>    من </a:t>
            </a:r>
            <a:r>
              <a:rPr lang="ar-DZ" sz="2800" b="1" dirty="0">
                <a:solidFill>
                  <a:schemeClr val="bg1"/>
                </a:solidFill>
                <a:latin typeface="Simplified Arabic" panose="02020603050405020304" pitchFamily="18" charset="-78"/>
                <a:cs typeface="Simplified Arabic" panose="02020603050405020304" pitchFamily="18" charset="-78"/>
              </a:rPr>
              <a:t>خلال هذا البحث قمنا بأخذ حي مازر- زاوية بمدينة جامعة( ولاية الوادي ) كمجال </a:t>
            </a:r>
            <a:r>
              <a:rPr lang="ar-DZ" sz="2800" b="1" dirty="0" smtClean="0">
                <a:solidFill>
                  <a:schemeClr val="bg1"/>
                </a:solidFill>
                <a:latin typeface="Simplified Arabic" panose="02020603050405020304" pitchFamily="18" charset="-78"/>
                <a:cs typeface="Simplified Arabic" panose="02020603050405020304" pitchFamily="18" charset="-78"/>
              </a:rPr>
              <a:t>للدراسة </a:t>
            </a:r>
            <a:r>
              <a:rPr lang="ar-DZ" sz="2800" b="1" dirty="0">
                <a:solidFill>
                  <a:schemeClr val="bg1"/>
                </a:solidFill>
                <a:latin typeface="Simplified Arabic" panose="02020603050405020304" pitchFamily="18" charset="-78"/>
                <a:cs typeface="Simplified Arabic" panose="02020603050405020304" pitchFamily="18" charset="-78"/>
              </a:rPr>
              <a:t>بغرض حل المشاكل الواقعية التي يعاني منها، وتحقيق الاستفادة القصوى من الإمكانيات المتوفرة لديه. </a:t>
            </a:r>
            <a:endParaRPr lang="fr-FR" sz="2800" b="1" dirty="0">
              <a:solidFill>
                <a:schemeClr val="bg1"/>
              </a:solidFill>
              <a:latin typeface="Simplified Arabic" panose="02020603050405020304" pitchFamily="18" charset="-78"/>
              <a:cs typeface="Simplified Arabic" panose="02020603050405020304" pitchFamily="18" charset="-78"/>
            </a:endParaRPr>
          </a:p>
        </p:txBody>
      </p:sp>
    </p:spTree>
    <p:custDataLst>
      <p:tags r:id="rId1"/>
    </p:custDataLst>
    <p:extLst>
      <p:ext uri="{BB962C8B-B14F-4D97-AF65-F5344CB8AC3E}">
        <p14:creationId xmlns:p14="http://schemas.microsoft.com/office/powerpoint/2010/main" val="4040394264"/>
      </p:ext>
    </p:extLst>
  </p:cSld>
  <p:clrMapOvr>
    <a:masterClrMapping/>
  </p:clrMapOvr>
  <mc:AlternateContent xmlns:mc="http://schemas.openxmlformats.org/markup-compatibility/2006">
    <mc:Choice xmlns:p14="http://schemas.microsoft.com/office/powerpoint/2010/main" Requires="p14">
      <p:transition spd="slow" p14:dur="3500" advTm="55890"/>
    </mc:Choice>
    <mc:Fallback>
      <p:transition spd="slow" advTm="558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0931" y="409433"/>
            <a:ext cx="4544705" cy="1009934"/>
          </a:xfrm>
          <a:prstGeom prst="rect">
            <a:avLst/>
          </a:prstGeom>
          <a:noFill/>
          <a:ln w="762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ar-DZ" sz="4800" b="1" dirty="0" smtClean="0">
                <a:solidFill>
                  <a:srgbClr val="FFFF00"/>
                </a:solidFill>
                <a:latin typeface="Simplified Arabic" panose="02020603050405020304" pitchFamily="18" charset="-78"/>
                <a:cs typeface="Simplified Arabic" panose="02020603050405020304" pitchFamily="18" charset="-78"/>
              </a:rPr>
              <a:t>الإشكالية</a:t>
            </a:r>
            <a:endParaRPr lang="fr-FR" sz="4800" b="1" dirty="0">
              <a:solidFill>
                <a:srgbClr val="FFFF00"/>
              </a:solidFill>
              <a:latin typeface="Simplified Arabic" panose="02020603050405020304" pitchFamily="18" charset="-78"/>
              <a:cs typeface="Simplified Arabic" panose="02020603050405020304" pitchFamily="18" charset="-78"/>
            </a:endParaRPr>
          </a:p>
        </p:txBody>
      </p:sp>
      <p:sp>
        <p:nvSpPr>
          <p:cNvPr id="3" name="Rectangle 2"/>
          <p:cNvSpPr/>
          <p:nvPr/>
        </p:nvSpPr>
        <p:spPr>
          <a:xfrm>
            <a:off x="1009935" y="1922018"/>
            <a:ext cx="10044752" cy="4031873"/>
          </a:xfrm>
          <a:prstGeom prst="rect">
            <a:avLst/>
          </a:prstGeom>
        </p:spPr>
        <p:txBody>
          <a:bodyPr wrap="square">
            <a:spAutoFit/>
          </a:bodyPr>
          <a:lstStyle/>
          <a:p>
            <a:pPr algn="r" rtl="1"/>
            <a:r>
              <a:rPr lang="ar-DZ" sz="3200" b="1" dirty="0" smtClean="0">
                <a:solidFill>
                  <a:schemeClr val="bg1"/>
                </a:solidFill>
                <a:latin typeface="Simplified Arabic" panose="02020603050405020304" pitchFamily="18" charset="-78"/>
                <a:cs typeface="Simplified Arabic" panose="02020603050405020304" pitchFamily="18" charset="-78"/>
              </a:rPr>
              <a:t>من </a:t>
            </a:r>
            <a:r>
              <a:rPr lang="ar-DZ" sz="3200" b="1" dirty="0">
                <a:solidFill>
                  <a:schemeClr val="bg1"/>
                </a:solidFill>
                <a:latin typeface="Simplified Arabic" panose="02020603050405020304" pitchFamily="18" charset="-78"/>
                <a:cs typeface="Simplified Arabic" panose="02020603050405020304" pitchFamily="18" charset="-78"/>
              </a:rPr>
              <a:t>خلال هذه المعطيات يمكننا طرح عده تساؤلات من بينها</a:t>
            </a:r>
            <a:r>
              <a:rPr lang="ar-DZ" sz="3200" b="1" dirty="0" smtClean="0">
                <a:solidFill>
                  <a:schemeClr val="bg1"/>
                </a:solidFill>
                <a:latin typeface="Simplified Arabic" panose="02020603050405020304" pitchFamily="18" charset="-78"/>
                <a:cs typeface="Simplified Arabic" panose="02020603050405020304" pitchFamily="18" charset="-78"/>
              </a:rPr>
              <a:t>:</a:t>
            </a:r>
            <a:endParaRPr lang="fr-FR" sz="3200" b="1" dirty="0" smtClean="0">
              <a:solidFill>
                <a:schemeClr val="bg1"/>
              </a:solidFill>
              <a:latin typeface="Simplified Arabic" panose="02020603050405020304" pitchFamily="18" charset="-78"/>
              <a:cs typeface="Simplified Arabic" panose="02020603050405020304" pitchFamily="18" charset="-78"/>
            </a:endParaRPr>
          </a:p>
          <a:p>
            <a:pPr marL="457200" indent="-457200" algn="r" rtl="1">
              <a:buFont typeface="Wingdings" panose="05000000000000000000" pitchFamily="2" charset="2"/>
              <a:buChar char="ü"/>
            </a:pPr>
            <a:r>
              <a:rPr lang="ar-DZ" sz="3200" b="1" dirty="0" smtClean="0">
                <a:solidFill>
                  <a:schemeClr val="bg1"/>
                </a:solidFill>
                <a:latin typeface="Simplified Arabic" panose="02020603050405020304" pitchFamily="18" charset="-78"/>
                <a:cs typeface="Simplified Arabic" panose="02020603050405020304" pitchFamily="18" charset="-78"/>
              </a:rPr>
              <a:t>هل </a:t>
            </a:r>
            <a:r>
              <a:rPr lang="ar-DZ" sz="3200" b="1" dirty="0">
                <a:solidFill>
                  <a:schemeClr val="bg1"/>
                </a:solidFill>
                <a:latin typeface="Simplified Arabic" panose="02020603050405020304" pitchFamily="18" charset="-78"/>
                <a:cs typeface="Simplified Arabic" panose="02020603050405020304" pitchFamily="18" charset="-78"/>
              </a:rPr>
              <a:t>يمكن من خلال مجموعة  تدخلات عمرانية معالجة المشاكل الموجودة على مستوى الأحياء وجعلها تتلائم مع المتطلبات الحديثة للحياة ؟.  </a:t>
            </a:r>
            <a:endParaRPr lang="fr-FR" sz="3200" b="1" dirty="0">
              <a:solidFill>
                <a:schemeClr val="bg1"/>
              </a:solidFill>
              <a:latin typeface="Simplified Arabic" panose="02020603050405020304" pitchFamily="18" charset="-78"/>
              <a:cs typeface="Simplified Arabic" panose="02020603050405020304" pitchFamily="18" charset="-78"/>
            </a:endParaRPr>
          </a:p>
          <a:p>
            <a:pPr marL="457200" indent="-457200" algn="r" rtl="1">
              <a:buFont typeface="Wingdings" panose="05000000000000000000" pitchFamily="2" charset="2"/>
              <a:buChar char="ü"/>
            </a:pPr>
            <a:r>
              <a:rPr lang="ar-DZ" sz="3200" b="1" dirty="0" smtClean="0">
                <a:solidFill>
                  <a:schemeClr val="bg1"/>
                </a:solidFill>
                <a:latin typeface="Simplified Arabic" panose="02020603050405020304" pitchFamily="18" charset="-78"/>
                <a:cs typeface="Simplified Arabic" panose="02020603050405020304" pitchFamily="18" charset="-78"/>
              </a:rPr>
              <a:t>ماهو </a:t>
            </a:r>
            <a:r>
              <a:rPr lang="ar-DZ" sz="3200" b="1" dirty="0">
                <a:solidFill>
                  <a:schemeClr val="bg1"/>
                </a:solidFill>
                <a:latin typeface="Simplified Arabic" panose="02020603050405020304" pitchFamily="18" charset="-78"/>
                <a:cs typeface="Simplified Arabic" panose="02020603050405020304" pitchFamily="18" charset="-78"/>
              </a:rPr>
              <a:t>الواقع الحالي لحي مازر- زاوية ؟.</a:t>
            </a:r>
            <a:endParaRPr lang="fr-FR" sz="3200" b="1" dirty="0">
              <a:solidFill>
                <a:schemeClr val="bg1"/>
              </a:solidFill>
              <a:latin typeface="Simplified Arabic" panose="02020603050405020304" pitchFamily="18" charset="-78"/>
              <a:cs typeface="Simplified Arabic" panose="02020603050405020304" pitchFamily="18" charset="-78"/>
            </a:endParaRPr>
          </a:p>
          <a:p>
            <a:pPr marL="457200" indent="-457200" algn="r" rtl="1">
              <a:buFont typeface="Wingdings" panose="05000000000000000000" pitchFamily="2" charset="2"/>
              <a:buChar char="ü"/>
            </a:pPr>
            <a:r>
              <a:rPr lang="ar-DZ" sz="3200" b="1" dirty="0" smtClean="0">
                <a:solidFill>
                  <a:schemeClr val="bg1"/>
                </a:solidFill>
                <a:latin typeface="Simplified Arabic" panose="02020603050405020304" pitchFamily="18" charset="-78"/>
                <a:cs typeface="Simplified Arabic" panose="02020603050405020304" pitchFamily="18" charset="-78"/>
              </a:rPr>
              <a:t>ماهي </a:t>
            </a:r>
            <a:r>
              <a:rPr lang="ar-DZ" sz="3200" b="1" dirty="0">
                <a:solidFill>
                  <a:schemeClr val="bg1"/>
                </a:solidFill>
                <a:latin typeface="Simplified Arabic" panose="02020603050405020304" pitchFamily="18" charset="-78"/>
                <a:cs typeface="Simplified Arabic" panose="02020603050405020304" pitchFamily="18" charset="-78"/>
              </a:rPr>
              <a:t>أهم المشاكل التي تسببت في تدهور الحي من الجانب العمراني والمعماري؟.</a:t>
            </a:r>
            <a:endParaRPr lang="fr-FR" sz="3200" b="1" dirty="0">
              <a:solidFill>
                <a:schemeClr val="bg1"/>
              </a:solidFill>
              <a:latin typeface="Simplified Arabic" panose="02020603050405020304" pitchFamily="18" charset="-78"/>
              <a:cs typeface="Simplified Arabic" panose="02020603050405020304" pitchFamily="18" charset="-78"/>
            </a:endParaRPr>
          </a:p>
          <a:p>
            <a:pPr marL="457200" indent="-457200" algn="r" rtl="1">
              <a:buFont typeface="Wingdings" panose="05000000000000000000" pitchFamily="2" charset="2"/>
              <a:buChar char="ü"/>
            </a:pPr>
            <a:r>
              <a:rPr lang="ar-DZ" sz="3200" b="1" dirty="0" smtClean="0">
                <a:solidFill>
                  <a:schemeClr val="bg1"/>
                </a:solidFill>
                <a:latin typeface="Simplified Arabic" panose="02020603050405020304" pitchFamily="18" charset="-78"/>
                <a:cs typeface="Simplified Arabic" panose="02020603050405020304" pitchFamily="18" charset="-78"/>
              </a:rPr>
              <a:t>ماهي </a:t>
            </a:r>
            <a:r>
              <a:rPr lang="ar-DZ" sz="3200" b="1" dirty="0">
                <a:solidFill>
                  <a:schemeClr val="bg1"/>
                </a:solidFill>
                <a:latin typeface="Simplified Arabic" panose="02020603050405020304" pitchFamily="18" charset="-78"/>
                <a:cs typeface="Simplified Arabic" panose="02020603050405020304" pitchFamily="18" charset="-78"/>
              </a:rPr>
              <a:t>أنواع التدخلات المناسبة لحل جميع الصعوبات المتواجدة على مستوى حي مازر- زاوية وكذا دمجه ضمن النسيج الحضري ؟.</a:t>
            </a:r>
            <a:endParaRPr lang="fr-FR" sz="3200" b="1" dirty="0">
              <a:solidFill>
                <a:schemeClr val="bg1"/>
              </a:solidFill>
              <a:latin typeface="Simplified Arabic" panose="02020603050405020304" pitchFamily="18" charset="-78"/>
              <a:cs typeface="Simplified Arabic" panose="02020603050405020304" pitchFamily="18" charset="-78"/>
            </a:endParaRPr>
          </a:p>
        </p:txBody>
      </p:sp>
    </p:spTree>
    <p:custDataLst>
      <p:tags r:id="rId1"/>
    </p:custDataLst>
    <p:extLst>
      <p:ext uri="{BB962C8B-B14F-4D97-AF65-F5344CB8AC3E}">
        <p14:creationId xmlns:p14="http://schemas.microsoft.com/office/powerpoint/2010/main" val="4108771350"/>
      </p:ext>
    </p:extLst>
  </p:cSld>
  <p:clrMapOvr>
    <a:masterClrMapping/>
  </p:clrMapOvr>
  <p:transition advTm="36992">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0931" y="409433"/>
            <a:ext cx="4544705" cy="1009934"/>
          </a:xfrm>
          <a:prstGeom prst="rect">
            <a:avLst/>
          </a:prstGeom>
          <a:noFill/>
          <a:ln w="762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ar-DZ" sz="4800" b="1" dirty="0" smtClean="0">
                <a:solidFill>
                  <a:srgbClr val="FFFF00"/>
                </a:solidFill>
                <a:latin typeface="Simplified Arabic" panose="02020603050405020304" pitchFamily="18" charset="-78"/>
                <a:cs typeface="Simplified Arabic" panose="02020603050405020304" pitchFamily="18" charset="-78"/>
              </a:rPr>
              <a:t>الفرضيات</a:t>
            </a:r>
            <a:endParaRPr lang="fr-FR" sz="4800" b="1" dirty="0">
              <a:solidFill>
                <a:srgbClr val="FFFF00"/>
              </a:solidFill>
              <a:latin typeface="Simplified Arabic" panose="02020603050405020304" pitchFamily="18" charset="-78"/>
              <a:cs typeface="Simplified Arabic" panose="02020603050405020304" pitchFamily="18" charset="-78"/>
            </a:endParaRPr>
          </a:p>
        </p:txBody>
      </p:sp>
      <p:sp>
        <p:nvSpPr>
          <p:cNvPr id="3" name="Rectangle 2"/>
          <p:cNvSpPr/>
          <p:nvPr/>
        </p:nvSpPr>
        <p:spPr>
          <a:xfrm>
            <a:off x="1241945" y="2158073"/>
            <a:ext cx="9826389" cy="3046988"/>
          </a:xfrm>
          <a:prstGeom prst="rect">
            <a:avLst/>
          </a:prstGeom>
        </p:spPr>
        <p:txBody>
          <a:bodyPr wrap="square">
            <a:spAutoFit/>
          </a:bodyPr>
          <a:lstStyle/>
          <a:p>
            <a:pPr lvl="0" algn="r" defTabSz="914400" rtl="1" eaLnBrk="0" fontAlgn="base" hangingPunct="0">
              <a:spcBef>
                <a:spcPct val="0"/>
              </a:spcBef>
              <a:spcAft>
                <a:spcPct val="0"/>
              </a:spcAft>
            </a:pPr>
            <a:r>
              <a:rPr lang="ar-DZ" sz="3200" b="1" dirty="0">
                <a:solidFill>
                  <a:schemeClr val="bg1"/>
                </a:solidFill>
                <a:latin typeface="Simplified Arabic" panose="02020603050405020304" pitchFamily="18" charset="-78"/>
                <a:ea typeface="Calibri" pitchFamily="34" charset="0"/>
                <a:cs typeface="Simplified Arabic" panose="02020603050405020304" pitchFamily="18" charset="-78"/>
              </a:rPr>
              <a:t> </a:t>
            </a:r>
            <a:r>
              <a:rPr lang="ar-DZ" sz="3200" b="1" dirty="0" smtClean="0">
                <a:solidFill>
                  <a:schemeClr val="bg1"/>
                </a:solidFill>
                <a:latin typeface="Simplified Arabic" panose="02020603050405020304" pitchFamily="18" charset="-78"/>
                <a:ea typeface="Calibri" pitchFamily="34" charset="0"/>
                <a:cs typeface="Simplified Arabic" panose="02020603050405020304" pitchFamily="18" charset="-78"/>
              </a:rPr>
              <a:t>    من </a:t>
            </a:r>
            <a:r>
              <a:rPr lang="ar-DZ" sz="3200" b="1" dirty="0">
                <a:solidFill>
                  <a:schemeClr val="bg1"/>
                </a:solidFill>
                <a:latin typeface="Simplified Arabic" panose="02020603050405020304" pitchFamily="18" charset="-78"/>
                <a:ea typeface="Calibri" pitchFamily="34" charset="0"/>
                <a:cs typeface="Simplified Arabic" panose="02020603050405020304" pitchFamily="18" charset="-78"/>
              </a:rPr>
              <a:t>خلال ما سنتطرق إليه في دراستنا لهذا الموضوع سنحاول الإجابة عن الفرضيات التالية: </a:t>
            </a:r>
            <a:endParaRPr lang="fr-FR" sz="3200" b="1" dirty="0">
              <a:solidFill>
                <a:schemeClr val="bg1"/>
              </a:solidFill>
              <a:latin typeface="Simplified Arabic" panose="02020603050405020304" pitchFamily="18" charset="-78"/>
              <a:cs typeface="Simplified Arabic" panose="02020603050405020304" pitchFamily="18" charset="-78"/>
            </a:endParaRPr>
          </a:p>
          <a:p>
            <a:pPr marL="457200" lvl="0" indent="-457200" algn="r" defTabSz="914400" rtl="1" eaLnBrk="0" fontAlgn="base" hangingPunct="0">
              <a:spcBef>
                <a:spcPct val="0"/>
              </a:spcBef>
              <a:spcAft>
                <a:spcPct val="0"/>
              </a:spcAft>
              <a:buFont typeface="Wingdings" panose="05000000000000000000" pitchFamily="2" charset="2"/>
              <a:buChar char="ü"/>
            </a:pPr>
            <a:r>
              <a:rPr lang="ar-SA" sz="3200" b="1" dirty="0" smtClean="0">
                <a:solidFill>
                  <a:schemeClr val="bg1"/>
                </a:solidFill>
                <a:latin typeface="Simplified Arabic" panose="02020603050405020304" pitchFamily="18" charset="-78"/>
                <a:ea typeface="Calibri" pitchFamily="34" charset="0"/>
                <a:cs typeface="Simplified Arabic" panose="02020603050405020304" pitchFamily="18" charset="-78"/>
              </a:rPr>
              <a:t>يعاني </a:t>
            </a:r>
            <a:r>
              <a:rPr lang="ar-SA" sz="3200" b="1" dirty="0">
                <a:solidFill>
                  <a:schemeClr val="bg1"/>
                </a:solidFill>
                <a:latin typeface="Simplified Arabic" panose="02020603050405020304" pitchFamily="18" charset="-78"/>
                <a:ea typeface="Calibri" pitchFamily="34" charset="0"/>
                <a:cs typeface="Simplified Arabic" panose="02020603050405020304" pitchFamily="18" charset="-78"/>
              </a:rPr>
              <a:t>حي مازر- زاوية من نقص في التهيئة.</a:t>
            </a:r>
            <a:endParaRPr lang="en-US" sz="3200" b="1" dirty="0">
              <a:solidFill>
                <a:schemeClr val="bg1"/>
              </a:solidFill>
              <a:latin typeface="Simplified Arabic" panose="02020603050405020304" pitchFamily="18" charset="-78"/>
              <a:ea typeface="Calibri" pitchFamily="34" charset="0"/>
              <a:cs typeface="Simplified Arabic" panose="02020603050405020304" pitchFamily="18" charset="-78"/>
            </a:endParaRPr>
          </a:p>
          <a:p>
            <a:pPr marL="457200" lvl="0" indent="-457200" algn="r" defTabSz="914400" rtl="1" eaLnBrk="0" fontAlgn="base" hangingPunct="0">
              <a:spcBef>
                <a:spcPct val="0"/>
              </a:spcBef>
              <a:spcAft>
                <a:spcPct val="0"/>
              </a:spcAft>
              <a:buFont typeface="Wingdings" panose="05000000000000000000" pitchFamily="2" charset="2"/>
              <a:buChar char="ü"/>
            </a:pPr>
            <a:r>
              <a:rPr lang="ar-SA" sz="3200" b="1" dirty="0" smtClean="0">
                <a:solidFill>
                  <a:schemeClr val="bg1"/>
                </a:solidFill>
                <a:latin typeface="Simplified Arabic" panose="02020603050405020304" pitchFamily="18" charset="-78"/>
                <a:ea typeface="Calibri" pitchFamily="34" charset="0"/>
                <a:cs typeface="Simplified Arabic" panose="02020603050405020304" pitchFamily="18" charset="-78"/>
              </a:rPr>
              <a:t>يمكن </a:t>
            </a:r>
            <a:r>
              <a:rPr lang="ar-SA" sz="3200" b="1" dirty="0">
                <a:solidFill>
                  <a:schemeClr val="bg1"/>
                </a:solidFill>
                <a:latin typeface="Simplified Arabic" panose="02020603050405020304" pitchFamily="18" charset="-78"/>
                <a:ea typeface="Calibri" pitchFamily="34" charset="0"/>
                <a:cs typeface="Simplified Arabic" panose="02020603050405020304" pitchFamily="18" charset="-78"/>
              </a:rPr>
              <a:t>لعملية التهيئة الحضرية تغيير التدهور الحاصل على مستوى الحي من أجل جعله بيئة آمنة ومريحة، وأكثر استجابة لمتطلبات سكانه</a:t>
            </a:r>
            <a:r>
              <a:rPr lang="fr-FR" sz="3200" b="1" dirty="0">
                <a:solidFill>
                  <a:schemeClr val="bg1"/>
                </a:solidFill>
                <a:latin typeface="Simplified Arabic" panose="02020603050405020304" pitchFamily="18" charset="-78"/>
                <a:ea typeface="Calibri" pitchFamily="34" charset="0"/>
                <a:cs typeface="Simplified Arabic" panose="02020603050405020304" pitchFamily="18" charset="-78"/>
              </a:rPr>
              <a:t>. </a:t>
            </a:r>
            <a:endParaRPr lang="en-US" sz="3200" b="1" dirty="0">
              <a:solidFill>
                <a:schemeClr val="bg1"/>
              </a:solidFill>
              <a:latin typeface="Simplified Arabic" panose="02020603050405020304" pitchFamily="18" charset="-78"/>
              <a:cs typeface="Simplified Arabic" panose="02020603050405020304" pitchFamily="18" charset="-78"/>
            </a:endParaRPr>
          </a:p>
        </p:txBody>
      </p:sp>
    </p:spTree>
    <p:custDataLst>
      <p:tags r:id="rId1"/>
    </p:custDataLst>
    <p:extLst>
      <p:ext uri="{BB962C8B-B14F-4D97-AF65-F5344CB8AC3E}">
        <p14:creationId xmlns:p14="http://schemas.microsoft.com/office/powerpoint/2010/main" val="1433766198"/>
      </p:ext>
    </p:extLst>
  </p:cSld>
  <p:clrMapOvr>
    <a:masterClrMapping/>
  </p:clrMapOvr>
  <p:transition spd="slow" advTm="22833">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Arrow Callout 2"/>
          <p:cNvSpPr/>
          <p:nvPr/>
        </p:nvSpPr>
        <p:spPr>
          <a:xfrm>
            <a:off x="8134065" y="1753738"/>
            <a:ext cx="3384645" cy="2347414"/>
          </a:xfrm>
          <a:prstGeom prst="leftArrowCallou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smtClean="0">
                <a:solidFill>
                  <a:srgbClr val="FF0000"/>
                </a:solidFill>
                <a:latin typeface="Simplified Arabic" panose="02020603050405020304" pitchFamily="18" charset="-78"/>
                <a:cs typeface="Simplified Arabic" panose="02020603050405020304" pitchFamily="18" charset="-78"/>
              </a:rPr>
              <a:t>الفصل الأول:</a:t>
            </a:r>
          </a:p>
          <a:p>
            <a:pPr algn="ctr" rtl="1"/>
            <a:r>
              <a:rPr lang="ar-DZ" sz="3200" b="1" smtClean="0">
                <a:solidFill>
                  <a:schemeClr val="bg1"/>
                </a:solidFill>
                <a:latin typeface="Simplified Arabic" panose="02020603050405020304" pitchFamily="18" charset="-78"/>
                <a:cs typeface="Simplified Arabic" panose="02020603050405020304" pitchFamily="18" charset="-78"/>
              </a:rPr>
              <a:t>الدراسة النظرية</a:t>
            </a:r>
            <a:endParaRPr lang="fr-FR" sz="3200" b="1" dirty="0">
              <a:solidFill>
                <a:schemeClr val="bg1"/>
              </a:solidFill>
              <a:latin typeface="Simplified Arabic" panose="02020603050405020304" pitchFamily="18" charset="-78"/>
              <a:cs typeface="Simplified Arabic" panose="02020603050405020304" pitchFamily="18" charset="-78"/>
            </a:endParaRPr>
          </a:p>
        </p:txBody>
      </p:sp>
      <p:sp>
        <p:nvSpPr>
          <p:cNvPr id="4" name="Rounded Rectangle 3"/>
          <p:cNvSpPr/>
          <p:nvPr/>
        </p:nvSpPr>
        <p:spPr>
          <a:xfrm>
            <a:off x="313899" y="1828800"/>
            <a:ext cx="7615450" cy="2197290"/>
          </a:xfrm>
          <a:prstGeom prst="roundRect">
            <a:avLst/>
          </a:prstGeom>
          <a:ln w="76200">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rtl="1"/>
            <a:r>
              <a:rPr lang="ar-DZ" sz="2400" b="1" dirty="0">
                <a:latin typeface="Simplified Arabic" panose="02020603050405020304" pitchFamily="18" charset="-78"/>
                <a:cs typeface="Simplified Arabic" panose="02020603050405020304" pitchFamily="18" charset="-78"/>
              </a:rPr>
              <a:t>في هذا الفصل تم التعرف على أهم المصطلحات والمفاهيم التي لها علاقة بموضوع الدراسة والمتمثلة في  تعريف المدينة والنسيج العمراني، وكذا المفهوم الدقيق لمختلف التدخلات العمرانية وأهدافها إضافة إلى بعض النصوص القانونية الخاصة بعملية التهيئة العمرانية في الجزائر</a:t>
            </a:r>
            <a:endParaRPr lang="fr-FR" sz="2400" b="1"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26258990"/>
      </p:ext>
    </p:extLst>
  </p:cSld>
  <p:clrMapOvr>
    <a:masterClrMapping/>
  </p:clrMapOvr>
  <mc:AlternateContent xmlns:mc="http://schemas.openxmlformats.org/markup-compatibility/2006">
    <mc:Choice xmlns:p14="http://schemas.microsoft.com/office/powerpoint/2010/main" Requires="p14">
      <p:transition spd="slow" p14:dur="1500" advTm="26863">
        <p:split orient="vert"/>
      </p:transition>
    </mc:Choice>
    <mc:Fallback>
      <p:transition spd="slow" advTm="26863">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a:endCxn id="17" idx="0"/>
          </p:cNvCxnSpPr>
          <p:nvPr/>
        </p:nvCxnSpPr>
        <p:spPr>
          <a:xfrm>
            <a:off x="4885899" y="3074696"/>
            <a:ext cx="4922391" cy="168671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a:endCxn id="19" idx="0"/>
          </p:cNvCxnSpPr>
          <p:nvPr/>
        </p:nvCxnSpPr>
        <p:spPr>
          <a:xfrm flipH="1">
            <a:off x="1920240" y="3074696"/>
            <a:ext cx="2965659" cy="134055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a:endCxn id="18" idx="0"/>
          </p:cNvCxnSpPr>
          <p:nvPr/>
        </p:nvCxnSpPr>
        <p:spPr>
          <a:xfrm>
            <a:off x="4885899" y="3074696"/>
            <a:ext cx="955377" cy="1621403"/>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7" name="Rectangle 16"/>
          <p:cNvSpPr/>
          <p:nvPr/>
        </p:nvSpPr>
        <p:spPr>
          <a:xfrm>
            <a:off x="7972958" y="4761415"/>
            <a:ext cx="3670663" cy="1110343"/>
          </a:xfrm>
          <a:prstGeom prst="rect">
            <a:avLst/>
          </a:prstGeom>
          <a:solidFill>
            <a:schemeClr val="tx2">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dirty="0" smtClean="0">
                <a:solidFill>
                  <a:schemeClr val="bg1"/>
                </a:solidFill>
                <a:latin typeface="Simplified Arabic" panose="02020603050405020304" pitchFamily="18" charset="-78"/>
                <a:cs typeface="Simplified Arabic" panose="02020603050405020304" pitchFamily="18" charset="-78"/>
              </a:rPr>
              <a:t>الدراسة الطبيعية للحي</a:t>
            </a:r>
            <a:endParaRPr lang="fr-FR" sz="3600" dirty="0">
              <a:solidFill>
                <a:schemeClr val="bg1"/>
              </a:solidFill>
              <a:latin typeface="Simplified Arabic" panose="02020603050405020304" pitchFamily="18" charset="-78"/>
              <a:cs typeface="Simplified Arabic" panose="02020603050405020304" pitchFamily="18" charset="-78"/>
            </a:endParaRPr>
          </a:p>
        </p:txBody>
      </p:sp>
      <p:sp>
        <p:nvSpPr>
          <p:cNvPr id="18" name="Rectangle 17"/>
          <p:cNvSpPr/>
          <p:nvPr/>
        </p:nvSpPr>
        <p:spPr>
          <a:xfrm>
            <a:off x="4005944" y="4696099"/>
            <a:ext cx="3670663" cy="1110343"/>
          </a:xfrm>
          <a:prstGeom prst="rect">
            <a:avLst/>
          </a:prstGeom>
          <a:solidFill>
            <a:schemeClr val="tx2">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dirty="0" smtClean="0">
                <a:solidFill>
                  <a:schemeClr val="bg1"/>
                </a:solidFill>
                <a:latin typeface="Simplified Arabic" panose="02020603050405020304" pitchFamily="18" charset="-78"/>
                <a:cs typeface="Simplified Arabic" panose="02020603050405020304" pitchFamily="18" charset="-78"/>
              </a:rPr>
              <a:t>الدراسة العمرانية</a:t>
            </a:r>
            <a:endParaRPr lang="fr-FR" sz="3600" dirty="0">
              <a:solidFill>
                <a:schemeClr val="bg1"/>
              </a:solidFill>
              <a:latin typeface="Simplified Arabic" panose="02020603050405020304" pitchFamily="18" charset="-78"/>
              <a:cs typeface="Simplified Arabic" panose="02020603050405020304" pitchFamily="18" charset="-78"/>
            </a:endParaRPr>
          </a:p>
        </p:txBody>
      </p:sp>
      <p:sp>
        <p:nvSpPr>
          <p:cNvPr id="19" name="Rectangle 18"/>
          <p:cNvSpPr/>
          <p:nvPr/>
        </p:nvSpPr>
        <p:spPr>
          <a:xfrm>
            <a:off x="84908" y="4415248"/>
            <a:ext cx="3670663" cy="1110343"/>
          </a:xfrm>
          <a:prstGeom prst="rect">
            <a:avLst/>
          </a:prstGeom>
          <a:solidFill>
            <a:schemeClr val="tx2">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600" dirty="0" smtClean="0">
                <a:solidFill>
                  <a:schemeClr val="bg1"/>
                </a:solidFill>
                <a:latin typeface="Simplified Arabic" panose="02020603050405020304" pitchFamily="18" charset="-78"/>
                <a:cs typeface="Simplified Arabic" panose="02020603050405020304" pitchFamily="18" charset="-78"/>
              </a:rPr>
              <a:t>الدراسة السكانية</a:t>
            </a:r>
            <a:endParaRPr lang="fr-FR" sz="3600" dirty="0">
              <a:solidFill>
                <a:schemeClr val="bg1"/>
              </a:solidFill>
              <a:latin typeface="Simplified Arabic" panose="02020603050405020304" pitchFamily="18" charset="-78"/>
              <a:cs typeface="Simplified Arabic" panose="02020603050405020304" pitchFamily="18" charset="-78"/>
            </a:endParaRPr>
          </a:p>
        </p:txBody>
      </p:sp>
      <p:sp>
        <p:nvSpPr>
          <p:cNvPr id="12" name="Left Arrow Callout 11"/>
          <p:cNvSpPr/>
          <p:nvPr/>
        </p:nvSpPr>
        <p:spPr>
          <a:xfrm>
            <a:off x="8127566" y="877406"/>
            <a:ext cx="3384645" cy="2197290"/>
          </a:xfrm>
          <a:prstGeom prst="leftArrowCallou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smtClean="0">
                <a:solidFill>
                  <a:srgbClr val="FF0000"/>
                </a:solidFill>
                <a:latin typeface="Simplified Arabic" panose="02020603050405020304" pitchFamily="18" charset="-78"/>
                <a:cs typeface="Simplified Arabic" panose="02020603050405020304" pitchFamily="18" charset="-78"/>
              </a:rPr>
              <a:t>الفصل الثاني:</a:t>
            </a:r>
          </a:p>
          <a:p>
            <a:pPr algn="ctr" rtl="1"/>
            <a:r>
              <a:rPr lang="ar-DZ" sz="3200" b="1" dirty="0" smtClean="0">
                <a:solidFill>
                  <a:schemeClr val="bg1"/>
                </a:solidFill>
                <a:latin typeface="Simplified Arabic" panose="02020603050405020304" pitchFamily="18" charset="-78"/>
                <a:cs typeface="Simplified Arabic" panose="02020603050405020304" pitchFamily="18" charset="-78"/>
              </a:rPr>
              <a:t>الدراسة التحليلية</a:t>
            </a:r>
            <a:endParaRPr lang="fr-FR" sz="3200" b="1" dirty="0">
              <a:solidFill>
                <a:schemeClr val="bg1"/>
              </a:solidFill>
              <a:latin typeface="Simplified Arabic" panose="02020603050405020304" pitchFamily="18" charset="-78"/>
              <a:cs typeface="Simplified Arabic" panose="02020603050405020304" pitchFamily="18" charset="-78"/>
            </a:endParaRPr>
          </a:p>
        </p:txBody>
      </p:sp>
      <p:sp>
        <p:nvSpPr>
          <p:cNvPr id="13" name="Rounded Rectangle 12"/>
          <p:cNvSpPr/>
          <p:nvPr/>
        </p:nvSpPr>
        <p:spPr>
          <a:xfrm>
            <a:off x="307401" y="877406"/>
            <a:ext cx="7615450" cy="2197290"/>
          </a:xfrm>
          <a:prstGeom prst="roundRect">
            <a:avLst/>
          </a:prstGeom>
          <a:ln w="76200">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rtl="1"/>
            <a:r>
              <a:rPr lang="ar-DZ" sz="2400" b="1" dirty="0" smtClean="0">
                <a:latin typeface="Simplified Arabic" panose="02020603050405020304" pitchFamily="18" charset="-78"/>
                <a:cs typeface="Simplified Arabic" panose="02020603050405020304" pitchFamily="18" charset="-78"/>
              </a:rPr>
              <a:t>قسم هذا الفصل إلى مبحثين:</a:t>
            </a:r>
          </a:p>
          <a:p>
            <a:pPr algn="ctr" rtl="1"/>
            <a:r>
              <a:rPr lang="ar-DZ" sz="2400" b="1" dirty="0" smtClean="0">
                <a:latin typeface="Simplified Arabic" panose="02020603050405020304" pitchFamily="18" charset="-78"/>
                <a:cs typeface="Simplified Arabic" panose="02020603050405020304" pitchFamily="18" charset="-78"/>
              </a:rPr>
              <a:t>مبحث أول: تقديم مدينة جامعة جغرافيا</a:t>
            </a:r>
          </a:p>
          <a:p>
            <a:pPr algn="ctr" rtl="1"/>
            <a:r>
              <a:rPr lang="ar-DZ" sz="2400" b="1" dirty="0" smtClean="0">
                <a:latin typeface="Simplified Arabic" panose="02020603050405020304" pitchFamily="18" charset="-78"/>
                <a:cs typeface="Simplified Arabic" panose="02020603050405020304" pitchFamily="18" charset="-78"/>
              </a:rPr>
              <a:t>مبحث ثاني: تقديم منطقة الدراسة</a:t>
            </a:r>
            <a:endParaRPr lang="fr-FR" sz="2400" b="1"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571411809"/>
      </p:ext>
    </p:extLst>
  </p:cSld>
  <p:clrMapOvr>
    <a:masterClrMapping/>
  </p:clrMapOvr>
  <mc:AlternateContent xmlns:mc="http://schemas.openxmlformats.org/markup-compatibility/2006">
    <mc:Choice xmlns:p14="http://schemas.microsoft.com/office/powerpoint/2010/main" Requires="p14">
      <p:transition spd="slow" p14:dur="1600" advTm="18012">
        <p14:prism isInverted="1"/>
      </p:transition>
    </mc:Choice>
    <mc:Fallback>
      <p:transition spd="slow" advTm="18012">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603010" y="134240"/>
            <a:ext cx="5490949" cy="6589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9928" y="679549"/>
            <a:ext cx="6102161" cy="4444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2497540" y="1254084"/>
            <a:ext cx="5751974" cy="4362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a:stretch>
            <a:fillRect/>
          </a:stretch>
        </p:blipFill>
        <p:spPr>
          <a:xfrm>
            <a:off x="1091821" y="1906360"/>
            <a:ext cx="5714862" cy="4326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535517563"/>
      </p:ext>
    </p:extLst>
  </p:cSld>
  <p:clrMapOvr>
    <a:masterClrMapping/>
  </p:clrMapOvr>
  <mc:AlternateContent xmlns:mc="http://schemas.openxmlformats.org/markup-compatibility/2006">
    <mc:Choice xmlns:p14="http://schemas.microsoft.com/office/powerpoint/2010/main" Requires="p14">
      <p:transition spd="slow" p14:dur="800" advTm="44228">
        <p:circle/>
      </p:transition>
    </mc:Choice>
    <mc:Fallback>
      <p:transition spd="slow" advTm="4422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ags/tag10.xml><?xml version="1.0" encoding="utf-8"?>
<p:tagLst xmlns:a="http://schemas.openxmlformats.org/drawingml/2006/main" xmlns:r="http://schemas.openxmlformats.org/officeDocument/2006/relationships" xmlns:p="http://schemas.openxmlformats.org/presentationml/2006/main">
  <p:tag name="TIMING" val="|0.6|2.4|0.8|0.5|1"/>
</p:tagLst>
</file>

<file path=ppt/tags/tag11.xml><?xml version="1.0" encoding="utf-8"?>
<p:tagLst xmlns:a="http://schemas.openxmlformats.org/drawingml/2006/main" xmlns:r="http://schemas.openxmlformats.org/officeDocument/2006/relationships" xmlns:p="http://schemas.openxmlformats.org/presentationml/2006/main">
  <p:tag name="TIMING" val="|4.4|0.5|3.1"/>
</p:tagLst>
</file>

<file path=ppt/tags/tag12.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0"/>
</p:tagLst>
</file>

<file path=ppt/tags/tag4.xml><?xml version="1.0" encoding="utf-8"?>
<p:tagLst xmlns:a="http://schemas.openxmlformats.org/drawingml/2006/main" xmlns:r="http://schemas.openxmlformats.org/officeDocument/2006/relationships" xmlns:p="http://schemas.openxmlformats.org/presentationml/2006/main">
  <p:tag name="TIMING" val="|0.5|13.7|7.9|11.1"/>
</p:tagLst>
</file>

<file path=ppt/tags/tag5.xml><?xml version="1.0" encoding="utf-8"?>
<p:tagLst xmlns:a="http://schemas.openxmlformats.org/drawingml/2006/main" xmlns:r="http://schemas.openxmlformats.org/officeDocument/2006/relationships" xmlns:p="http://schemas.openxmlformats.org/presentationml/2006/main">
  <p:tag name="TIMING" val="|50.3"/>
</p:tagLst>
</file>

<file path=ppt/tags/tag6.xml><?xml version="1.0" encoding="utf-8"?>
<p:tagLst xmlns:a="http://schemas.openxmlformats.org/drawingml/2006/main" xmlns:r="http://schemas.openxmlformats.org/officeDocument/2006/relationships" xmlns:p="http://schemas.openxmlformats.org/presentationml/2006/main">
  <p:tag name="TIMING" val="|15.1"/>
</p:tagLst>
</file>

<file path=ppt/tags/tag7.xml><?xml version="1.0" encoding="utf-8"?>
<p:tagLst xmlns:a="http://schemas.openxmlformats.org/drawingml/2006/main" xmlns:r="http://schemas.openxmlformats.org/officeDocument/2006/relationships" xmlns:p="http://schemas.openxmlformats.org/presentationml/2006/main">
  <p:tag name="TIMING" val="|2.7|11.5|5.3"/>
</p:tagLst>
</file>

<file path=ppt/tags/tag8.xml><?xml version="1.0" encoding="utf-8"?>
<p:tagLst xmlns:a="http://schemas.openxmlformats.org/drawingml/2006/main" xmlns:r="http://schemas.openxmlformats.org/officeDocument/2006/relationships" xmlns:p="http://schemas.openxmlformats.org/presentationml/2006/main">
  <p:tag name="TIMING" val="|2.6|22.2|8.8|9.6"/>
</p:tagLst>
</file>

<file path=ppt/tags/tag9.xml><?xml version="1.0" encoding="utf-8"?>
<p:tagLst xmlns:a="http://schemas.openxmlformats.org/drawingml/2006/main" xmlns:r="http://schemas.openxmlformats.org/officeDocument/2006/relationships" xmlns:p="http://schemas.openxmlformats.org/presentationml/2006/main">
  <p:tag name="TIMING" val="|1.5|1.8|2.3|2.6|2.7|3.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1340</TotalTime>
  <Words>631</Words>
  <Application>Microsoft Office PowerPoint</Application>
  <PresentationFormat>Widescreen</PresentationFormat>
  <Paragraphs>72</Paragraphs>
  <Slides>20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Calibri</vt:lpstr>
      <vt:lpstr>Castellar</vt:lpstr>
      <vt:lpstr>Century Gothic</vt:lpstr>
      <vt:lpstr>Harlow Solid Italic</vt:lpstr>
      <vt:lpstr>Simplified Arabic</vt:lpstr>
      <vt:lpstr>Times New Roman</vt:lpstr>
      <vt:lpstr>Verdana</vt:lpstr>
      <vt:lpstr>Vineta BT</vt:lpstr>
      <vt:lpstr>Wingdings</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bedda</dc:creator>
  <cp:lastModifiedBy>bedda</cp:lastModifiedBy>
  <cp:revision>9</cp:revision>
  <dcterms:created xsi:type="dcterms:W3CDTF">2018-06-21T11:13:45Z</dcterms:created>
  <dcterms:modified xsi:type="dcterms:W3CDTF">2018-06-22T20:37:12Z</dcterms:modified>
</cp:coreProperties>
</file>